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65" r:id="rId3"/>
    <p:sldId id="295" r:id="rId4"/>
    <p:sldId id="294" r:id="rId5"/>
    <p:sldId id="289" r:id="rId6"/>
    <p:sldId id="290" r:id="rId7"/>
    <p:sldId id="291" r:id="rId8"/>
    <p:sldId id="292" r:id="rId9"/>
    <p:sldId id="293" r:id="rId10"/>
    <p:sldId id="286" r:id="rId11"/>
    <p:sldId id="296" r:id="rId12"/>
    <p:sldId id="297" r:id="rId13"/>
    <p:sldId id="298" r:id="rId14"/>
    <p:sldId id="257" r:id="rId15"/>
    <p:sldId id="258" r:id="rId16"/>
    <p:sldId id="299" r:id="rId17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7" userDrawn="1">
          <p15:clr>
            <a:srgbClr val="A4A3A4"/>
          </p15:clr>
        </p15:guide>
        <p15:guide id="2" pos="7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D7F3"/>
    <a:srgbClr val="002E5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9" autoAdjust="0"/>
    <p:restoredTop sz="94676" autoAdjust="0"/>
  </p:normalViewPr>
  <p:slideViewPr>
    <p:cSldViewPr snapToObjects="1" showGuides="1">
      <p:cViewPr varScale="1">
        <p:scale>
          <a:sx n="65" d="100"/>
          <a:sy n="65" d="100"/>
        </p:scale>
        <p:origin x="408" y="72"/>
      </p:cViewPr>
      <p:guideLst>
        <p:guide orient="horz" pos="4007"/>
        <p:guide pos="7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101" d="100"/>
          <a:sy n="101" d="100"/>
        </p:scale>
        <p:origin x="40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18478-3651-4897-8788-985FAFC164F8}" type="doc">
      <dgm:prSet loTypeId="urn:microsoft.com/office/officeart/2005/8/layout/arrow2" loCatId="process" qsTypeId="urn:microsoft.com/office/officeart/2005/8/quickstyle/simple2" qsCatId="simple" csTypeId="urn:microsoft.com/office/officeart/2005/8/colors/accent6_1" csCatId="accent6" phldr="1"/>
      <dgm:spPr/>
    </dgm:pt>
    <dgm:pt modelId="{80A0C347-6AEC-4B3A-A0DA-F90AF8F69F6C}">
      <dgm:prSet phldrT="[Tekst]" custT="1"/>
      <dgm:spPr/>
      <dgm:t>
        <a:bodyPr/>
        <a:lstStyle/>
        <a:p>
          <a:endParaRPr lang="da-DK" sz="1400" dirty="0">
            <a:latin typeface="Oswald" panose="00000500000000000000" pitchFamily="2" charset="0"/>
          </a:endParaRPr>
        </a:p>
        <a:p>
          <a:r>
            <a:rPr lang="da-DK" sz="1400" dirty="0">
              <a:latin typeface="Oswald" panose="00000500000000000000" pitchFamily="2" charset="0"/>
            </a:rPr>
            <a:t>APRIL</a:t>
          </a:r>
        </a:p>
        <a:p>
          <a:r>
            <a:rPr lang="da-DK" sz="1400" dirty="0">
              <a:latin typeface="Oswald" panose="00000500000000000000" pitchFamily="2" charset="0"/>
            </a:rPr>
            <a:t>1. MØDE KOORDINATIONSFORUM</a:t>
          </a:r>
        </a:p>
      </dgm:t>
    </dgm:pt>
    <dgm:pt modelId="{41D39ED5-B179-4F21-A6E3-87C591F946CA}" type="parTrans" cxnId="{51F7E1A9-D10B-48A5-88F9-85A8C2C5D351}">
      <dgm:prSet/>
      <dgm:spPr/>
      <dgm:t>
        <a:bodyPr/>
        <a:lstStyle/>
        <a:p>
          <a:endParaRPr lang="da-DK"/>
        </a:p>
      </dgm:t>
    </dgm:pt>
    <dgm:pt modelId="{01524E99-F4CC-45F5-A92C-A4FD1057D0A0}" type="sibTrans" cxnId="{51F7E1A9-D10B-48A5-88F9-85A8C2C5D351}">
      <dgm:prSet/>
      <dgm:spPr/>
      <dgm:t>
        <a:bodyPr/>
        <a:lstStyle/>
        <a:p>
          <a:endParaRPr lang="da-DK"/>
        </a:p>
      </dgm:t>
    </dgm:pt>
    <dgm:pt modelId="{9110F62F-2558-4957-9678-3F735E801319}">
      <dgm:prSet phldrT="[Tekst]"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JUNI- AUGUST</a:t>
          </a:r>
        </a:p>
        <a:p>
          <a:r>
            <a:rPr lang="da-DK" sz="1400" dirty="0">
              <a:latin typeface="Oswald" panose="00000500000000000000" pitchFamily="2" charset="0"/>
            </a:rPr>
            <a:t>INVOLVERING AF BERØRTE INTERESSENTER</a:t>
          </a:r>
        </a:p>
        <a:p>
          <a:r>
            <a:rPr lang="da-DK" sz="1400" dirty="0">
              <a:latin typeface="Oswald" panose="00000500000000000000" pitchFamily="2" charset="0"/>
            </a:rPr>
            <a:t>(LANDMÆND, GOLFBANER, NABOKOMMUNER MV.)</a:t>
          </a:r>
        </a:p>
        <a:p>
          <a:endParaRPr lang="da-DK" sz="1400" dirty="0">
            <a:latin typeface="Oswald" panose="00000500000000000000" pitchFamily="2" charset="0"/>
          </a:endParaRPr>
        </a:p>
        <a:p>
          <a:endParaRPr lang="da-DK" sz="1400" dirty="0">
            <a:latin typeface="Oswald" panose="00000500000000000000" pitchFamily="2" charset="0"/>
          </a:endParaRPr>
        </a:p>
      </dgm:t>
    </dgm:pt>
    <dgm:pt modelId="{4EAAE5D0-882C-4DB2-A546-D0B04922EF96}" type="parTrans" cxnId="{0A05CC5C-31D0-4292-8E2E-6F48B5C6385A}">
      <dgm:prSet/>
      <dgm:spPr/>
      <dgm:t>
        <a:bodyPr/>
        <a:lstStyle/>
        <a:p>
          <a:endParaRPr lang="da-DK"/>
        </a:p>
      </dgm:t>
    </dgm:pt>
    <dgm:pt modelId="{6929F5C1-581B-48FE-966F-A7292872BF63}" type="sibTrans" cxnId="{0A05CC5C-31D0-4292-8E2E-6F48B5C6385A}">
      <dgm:prSet/>
      <dgm:spPr/>
      <dgm:t>
        <a:bodyPr/>
        <a:lstStyle/>
        <a:p>
          <a:endParaRPr lang="da-DK"/>
        </a:p>
      </dgm:t>
    </dgm:pt>
    <dgm:pt modelId="{782159FB-258A-4AB2-ACEB-AD5E08D2AC4F}">
      <dgm:prSet phldrT="[Tekst]"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OKTOBER-NOVEMBER</a:t>
          </a:r>
        </a:p>
        <a:p>
          <a:r>
            <a:rPr lang="da-DK" sz="1400" dirty="0">
              <a:latin typeface="Oswald" panose="00000500000000000000" pitchFamily="2" charset="0"/>
            </a:rPr>
            <a:t>POLITISK BESLUTNING:</a:t>
          </a:r>
        </a:p>
        <a:p>
          <a:r>
            <a:rPr lang="da-DK" sz="1400" dirty="0">
              <a:latin typeface="Oswald" panose="00000500000000000000" pitchFamily="2" charset="0"/>
            </a:rPr>
            <a:t>GODKENDELSE AF PLAN TIL HØRING</a:t>
          </a:r>
        </a:p>
      </dgm:t>
    </dgm:pt>
    <dgm:pt modelId="{19164E95-649F-479E-9BFF-039A8886904F}" type="parTrans" cxnId="{25002B46-5024-447E-A397-C56A54BFE463}">
      <dgm:prSet/>
      <dgm:spPr/>
      <dgm:t>
        <a:bodyPr/>
        <a:lstStyle/>
        <a:p>
          <a:endParaRPr lang="da-DK"/>
        </a:p>
      </dgm:t>
    </dgm:pt>
    <dgm:pt modelId="{A31F954A-3B4F-4DBD-A6B2-52D2040979A7}" type="sibTrans" cxnId="{25002B46-5024-447E-A397-C56A54BFE463}">
      <dgm:prSet/>
      <dgm:spPr/>
      <dgm:t>
        <a:bodyPr/>
        <a:lstStyle/>
        <a:p>
          <a:endParaRPr lang="da-DK"/>
        </a:p>
      </dgm:t>
    </dgm:pt>
    <dgm:pt modelId="{E739FD49-BBBA-487F-B225-AD4E63BDF11B}">
      <dgm:prSet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JUNI</a:t>
          </a:r>
        </a:p>
        <a:p>
          <a:r>
            <a:rPr lang="da-DK" sz="1400" dirty="0">
              <a:latin typeface="Oswald" panose="00000500000000000000" pitchFamily="2" charset="0"/>
            </a:rPr>
            <a:t>POLITISK DRØFTELSE: AMBITIONSNIVEAU</a:t>
          </a:r>
        </a:p>
      </dgm:t>
    </dgm:pt>
    <dgm:pt modelId="{529227BF-7875-4485-8532-049811D573B1}" type="parTrans" cxnId="{0D4E3C36-3F01-41C4-94E8-AD48974A8720}">
      <dgm:prSet/>
      <dgm:spPr/>
      <dgm:t>
        <a:bodyPr/>
        <a:lstStyle/>
        <a:p>
          <a:endParaRPr lang="da-DK"/>
        </a:p>
      </dgm:t>
    </dgm:pt>
    <dgm:pt modelId="{A5B80315-456F-4685-A4F5-3C43C72E2C20}" type="sibTrans" cxnId="{0D4E3C36-3F01-41C4-94E8-AD48974A8720}">
      <dgm:prSet/>
      <dgm:spPr/>
      <dgm:t>
        <a:bodyPr/>
        <a:lstStyle/>
        <a:p>
          <a:endParaRPr lang="da-DK"/>
        </a:p>
      </dgm:t>
    </dgm:pt>
    <dgm:pt modelId="{C1214FF8-4FDA-4BFC-9D19-E8CDD294B689}">
      <dgm:prSet custT="1"/>
      <dgm:spPr/>
      <dgm:t>
        <a:bodyPr/>
        <a:lstStyle/>
        <a:p>
          <a:endParaRPr lang="da-DK" sz="1050" dirty="0">
            <a:latin typeface="Oswald" panose="00000500000000000000" pitchFamily="2" charset="0"/>
          </a:endParaRPr>
        </a:p>
      </dgm:t>
    </dgm:pt>
    <dgm:pt modelId="{BEF008E4-6954-422D-A172-9F3FD0D16D43}" type="parTrans" cxnId="{918F08FA-E731-4994-A533-879D9BC7095B}">
      <dgm:prSet/>
      <dgm:spPr/>
      <dgm:t>
        <a:bodyPr/>
        <a:lstStyle/>
        <a:p>
          <a:endParaRPr lang="da-DK"/>
        </a:p>
      </dgm:t>
    </dgm:pt>
    <dgm:pt modelId="{8B5C8F05-ECEA-4F33-BD57-25BFB3101FFD}" type="sibTrans" cxnId="{918F08FA-E731-4994-A533-879D9BC7095B}">
      <dgm:prSet/>
      <dgm:spPr/>
      <dgm:t>
        <a:bodyPr/>
        <a:lstStyle/>
        <a:p>
          <a:endParaRPr lang="da-DK"/>
        </a:p>
      </dgm:t>
    </dgm:pt>
    <dgm:pt modelId="{C977627D-1C54-4BC5-AEFC-589AFD0DB7C8}">
      <dgm:prSet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MARTS:</a:t>
          </a:r>
        </a:p>
        <a:p>
          <a:r>
            <a:rPr lang="da-DK" sz="1400" dirty="0">
              <a:latin typeface="Oswald" panose="00000500000000000000" pitchFamily="2" charset="0"/>
            </a:rPr>
            <a:t>OPSTARTSMØDER MED VANDVÆRKERNE</a:t>
          </a:r>
        </a:p>
      </dgm:t>
    </dgm:pt>
    <dgm:pt modelId="{AB6C180E-AAD9-4064-8029-77111491B153}" type="parTrans" cxnId="{3BAB86BD-09DA-41D6-B55F-78C7329A4196}">
      <dgm:prSet/>
      <dgm:spPr/>
      <dgm:t>
        <a:bodyPr/>
        <a:lstStyle/>
        <a:p>
          <a:endParaRPr lang="da-DK"/>
        </a:p>
      </dgm:t>
    </dgm:pt>
    <dgm:pt modelId="{16597B35-330C-451C-8D59-364FD048CF75}" type="sibTrans" cxnId="{3BAB86BD-09DA-41D6-B55F-78C7329A4196}">
      <dgm:prSet/>
      <dgm:spPr/>
      <dgm:t>
        <a:bodyPr/>
        <a:lstStyle/>
        <a:p>
          <a:endParaRPr lang="da-DK"/>
        </a:p>
      </dgm:t>
    </dgm:pt>
    <dgm:pt modelId="{3E529FA9-84C6-455E-8F07-D7B7152561AC}" type="pres">
      <dgm:prSet presAssocID="{D0918478-3651-4897-8788-985FAFC164F8}" presName="arrowDiagram" presStyleCnt="0">
        <dgm:presLayoutVars>
          <dgm:chMax val="5"/>
          <dgm:dir/>
          <dgm:resizeHandles val="exact"/>
        </dgm:presLayoutVars>
      </dgm:prSet>
      <dgm:spPr/>
    </dgm:pt>
    <dgm:pt modelId="{D0AEA620-E80F-4CC8-831F-9FFE5D40D644}" type="pres">
      <dgm:prSet presAssocID="{D0918478-3651-4897-8788-985FAFC164F8}" presName="arrow" presStyleLbl="bgShp" presStyleIdx="0" presStyleCnt="1" custLinFactNeighborY="0"/>
      <dgm:spPr/>
    </dgm:pt>
    <dgm:pt modelId="{A7B02CBD-AAE1-45B9-9D3A-08FF09DDB107}" type="pres">
      <dgm:prSet presAssocID="{D0918478-3651-4897-8788-985FAFC164F8}" presName="arrowDiagram5" presStyleCnt="0"/>
      <dgm:spPr/>
    </dgm:pt>
    <dgm:pt modelId="{EB2C2124-2A57-418E-BBDB-66428383543E}" type="pres">
      <dgm:prSet presAssocID="{C977627D-1C54-4BC5-AEFC-589AFD0DB7C8}" presName="bullet5a" presStyleLbl="node1" presStyleIdx="0" presStyleCnt="5"/>
      <dgm:spPr/>
    </dgm:pt>
    <dgm:pt modelId="{684D47C3-3CA7-4B33-8A2F-9F1D905BEB7F}" type="pres">
      <dgm:prSet presAssocID="{C977627D-1C54-4BC5-AEFC-589AFD0DB7C8}" presName="textBox5a" presStyleLbl="revTx" presStyleIdx="0" presStyleCnt="5">
        <dgm:presLayoutVars>
          <dgm:bulletEnabled val="1"/>
        </dgm:presLayoutVars>
      </dgm:prSet>
      <dgm:spPr/>
    </dgm:pt>
    <dgm:pt modelId="{AFA8CEF3-D3E2-41D4-9094-96C76D6E9497}" type="pres">
      <dgm:prSet presAssocID="{80A0C347-6AEC-4B3A-A0DA-F90AF8F69F6C}" presName="bullet5b" presStyleLbl="node1" presStyleIdx="1" presStyleCnt="5"/>
      <dgm:spPr/>
    </dgm:pt>
    <dgm:pt modelId="{58B74029-757B-48F3-B117-ED32D1F6EEA1}" type="pres">
      <dgm:prSet presAssocID="{80A0C347-6AEC-4B3A-A0DA-F90AF8F69F6C}" presName="textBox5b" presStyleLbl="revTx" presStyleIdx="1" presStyleCnt="5" custScaleX="116743" custLinFactNeighborX="3210" custLinFactNeighborY="-6443">
        <dgm:presLayoutVars>
          <dgm:bulletEnabled val="1"/>
        </dgm:presLayoutVars>
      </dgm:prSet>
      <dgm:spPr/>
    </dgm:pt>
    <dgm:pt modelId="{687E1E34-6A13-4DE7-B3EF-598178F71E8F}" type="pres">
      <dgm:prSet presAssocID="{E739FD49-BBBA-487F-B225-AD4E63BDF11B}" presName="bullet5c" presStyleLbl="node1" presStyleIdx="2" presStyleCnt="5"/>
      <dgm:spPr/>
    </dgm:pt>
    <dgm:pt modelId="{91149450-F29A-4FCE-939D-786817EBCBB8}" type="pres">
      <dgm:prSet presAssocID="{E739FD49-BBBA-487F-B225-AD4E63BDF11B}" presName="textBox5c" presStyleLbl="revTx" presStyleIdx="2" presStyleCnt="5">
        <dgm:presLayoutVars>
          <dgm:bulletEnabled val="1"/>
        </dgm:presLayoutVars>
      </dgm:prSet>
      <dgm:spPr/>
    </dgm:pt>
    <dgm:pt modelId="{1456406D-845C-4F19-9DF4-5C264AB1B00F}" type="pres">
      <dgm:prSet presAssocID="{9110F62F-2558-4957-9678-3F735E801319}" presName="bullet5d" presStyleLbl="node1" presStyleIdx="3" presStyleCnt="5"/>
      <dgm:spPr/>
    </dgm:pt>
    <dgm:pt modelId="{C8567157-B736-4A2B-9927-61A8BC99EF46}" type="pres">
      <dgm:prSet presAssocID="{9110F62F-2558-4957-9678-3F735E801319}" presName="textBox5d" presStyleLbl="revTx" presStyleIdx="3" presStyleCnt="5">
        <dgm:presLayoutVars>
          <dgm:bulletEnabled val="1"/>
        </dgm:presLayoutVars>
      </dgm:prSet>
      <dgm:spPr/>
    </dgm:pt>
    <dgm:pt modelId="{EFA53758-10B1-4E06-95A5-A966CD55BD74}" type="pres">
      <dgm:prSet presAssocID="{782159FB-258A-4AB2-ACEB-AD5E08D2AC4F}" presName="bullet5e" presStyleLbl="node1" presStyleIdx="4" presStyleCnt="5"/>
      <dgm:spPr/>
    </dgm:pt>
    <dgm:pt modelId="{8810DB8E-F233-4109-8F3C-215D26221057}" type="pres">
      <dgm:prSet presAssocID="{782159FB-258A-4AB2-ACEB-AD5E08D2AC4F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1708209-BF2C-4451-8A2F-49F330287BCF}" type="presOf" srcId="{9110F62F-2558-4957-9678-3F735E801319}" destId="{C8567157-B736-4A2B-9927-61A8BC99EF46}" srcOrd="0" destOrd="0" presId="urn:microsoft.com/office/officeart/2005/8/layout/arrow2"/>
    <dgm:cxn modelId="{4FD91E24-3219-4E5C-984A-F71385652206}" type="presOf" srcId="{782159FB-258A-4AB2-ACEB-AD5E08D2AC4F}" destId="{8810DB8E-F233-4109-8F3C-215D26221057}" srcOrd="0" destOrd="0" presId="urn:microsoft.com/office/officeart/2005/8/layout/arrow2"/>
    <dgm:cxn modelId="{0D4E3C36-3F01-41C4-94E8-AD48974A8720}" srcId="{D0918478-3651-4897-8788-985FAFC164F8}" destId="{E739FD49-BBBA-487F-B225-AD4E63BDF11B}" srcOrd="2" destOrd="0" parTransId="{529227BF-7875-4485-8532-049811D573B1}" sibTransId="{A5B80315-456F-4685-A4F5-3C43C72E2C20}"/>
    <dgm:cxn modelId="{36F68E38-4931-4334-AFC7-8CD0A69B193F}" type="presOf" srcId="{C977627D-1C54-4BC5-AEFC-589AFD0DB7C8}" destId="{684D47C3-3CA7-4B33-8A2F-9F1D905BEB7F}" srcOrd="0" destOrd="0" presId="urn:microsoft.com/office/officeart/2005/8/layout/arrow2"/>
    <dgm:cxn modelId="{0A05CC5C-31D0-4292-8E2E-6F48B5C6385A}" srcId="{D0918478-3651-4897-8788-985FAFC164F8}" destId="{9110F62F-2558-4957-9678-3F735E801319}" srcOrd="3" destOrd="0" parTransId="{4EAAE5D0-882C-4DB2-A546-D0B04922EF96}" sibTransId="{6929F5C1-581B-48FE-966F-A7292872BF63}"/>
    <dgm:cxn modelId="{89F61C66-7D86-4576-93DC-53F140F21AE7}" type="presOf" srcId="{C1214FF8-4FDA-4BFC-9D19-E8CDD294B689}" destId="{91149450-F29A-4FCE-939D-786817EBCBB8}" srcOrd="0" destOrd="1" presId="urn:microsoft.com/office/officeart/2005/8/layout/arrow2"/>
    <dgm:cxn modelId="{25002B46-5024-447E-A397-C56A54BFE463}" srcId="{D0918478-3651-4897-8788-985FAFC164F8}" destId="{782159FB-258A-4AB2-ACEB-AD5E08D2AC4F}" srcOrd="4" destOrd="0" parTransId="{19164E95-649F-479E-9BFF-039A8886904F}" sibTransId="{A31F954A-3B4F-4DBD-A6B2-52D2040979A7}"/>
    <dgm:cxn modelId="{35B2A549-13F3-47A9-BF1C-3E758B019038}" type="presOf" srcId="{D0918478-3651-4897-8788-985FAFC164F8}" destId="{3E529FA9-84C6-455E-8F07-D7B7152561AC}" srcOrd="0" destOrd="0" presId="urn:microsoft.com/office/officeart/2005/8/layout/arrow2"/>
    <dgm:cxn modelId="{5E441055-38C5-44FA-8650-5C22CB6012BF}" type="presOf" srcId="{80A0C347-6AEC-4B3A-A0DA-F90AF8F69F6C}" destId="{58B74029-757B-48F3-B117-ED32D1F6EEA1}" srcOrd="0" destOrd="0" presId="urn:microsoft.com/office/officeart/2005/8/layout/arrow2"/>
    <dgm:cxn modelId="{51F7E1A9-D10B-48A5-88F9-85A8C2C5D351}" srcId="{D0918478-3651-4897-8788-985FAFC164F8}" destId="{80A0C347-6AEC-4B3A-A0DA-F90AF8F69F6C}" srcOrd="1" destOrd="0" parTransId="{41D39ED5-B179-4F21-A6E3-87C591F946CA}" sibTransId="{01524E99-F4CC-45F5-A92C-A4FD1057D0A0}"/>
    <dgm:cxn modelId="{84874DBD-4F12-4BE9-BDA7-CB9752CDD929}" type="presOf" srcId="{E739FD49-BBBA-487F-B225-AD4E63BDF11B}" destId="{91149450-F29A-4FCE-939D-786817EBCBB8}" srcOrd="0" destOrd="0" presId="urn:microsoft.com/office/officeart/2005/8/layout/arrow2"/>
    <dgm:cxn modelId="{3BAB86BD-09DA-41D6-B55F-78C7329A4196}" srcId="{D0918478-3651-4897-8788-985FAFC164F8}" destId="{C977627D-1C54-4BC5-AEFC-589AFD0DB7C8}" srcOrd="0" destOrd="0" parTransId="{AB6C180E-AAD9-4064-8029-77111491B153}" sibTransId="{16597B35-330C-451C-8D59-364FD048CF75}"/>
    <dgm:cxn modelId="{918F08FA-E731-4994-A533-879D9BC7095B}" srcId="{E739FD49-BBBA-487F-B225-AD4E63BDF11B}" destId="{C1214FF8-4FDA-4BFC-9D19-E8CDD294B689}" srcOrd="0" destOrd="0" parTransId="{BEF008E4-6954-422D-A172-9F3FD0D16D43}" sibTransId="{8B5C8F05-ECEA-4F33-BD57-25BFB3101FFD}"/>
    <dgm:cxn modelId="{1DEA152F-F86B-4A60-9111-8E17AE9D00C9}" type="presParOf" srcId="{3E529FA9-84C6-455E-8F07-D7B7152561AC}" destId="{D0AEA620-E80F-4CC8-831F-9FFE5D40D644}" srcOrd="0" destOrd="0" presId="urn:microsoft.com/office/officeart/2005/8/layout/arrow2"/>
    <dgm:cxn modelId="{B5DA58C2-609C-4784-BC82-2BDFAFE9C119}" type="presParOf" srcId="{3E529FA9-84C6-455E-8F07-D7B7152561AC}" destId="{A7B02CBD-AAE1-45B9-9D3A-08FF09DDB107}" srcOrd="1" destOrd="0" presId="urn:microsoft.com/office/officeart/2005/8/layout/arrow2"/>
    <dgm:cxn modelId="{EE1F021F-5E59-4D6B-9718-A3D2630BD74B}" type="presParOf" srcId="{A7B02CBD-AAE1-45B9-9D3A-08FF09DDB107}" destId="{EB2C2124-2A57-418E-BBDB-66428383543E}" srcOrd="0" destOrd="0" presId="urn:microsoft.com/office/officeart/2005/8/layout/arrow2"/>
    <dgm:cxn modelId="{F98E92F1-EF81-4916-83A3-4170E1B6CA6B}" type="presParOf" srcId="{A7B02CBD-AAE1-45B9-9D3A-08FF09DDB107}" destId="{684D47C3-3CA7-4B33-8A2F-9F1D905BEB7F}" srcOrd="1" destOrd="0" presId="urn:microsoft.com/office/officeart/2005/8/layout/arrow2"/>
    <dgm:cxn modelId="{9F165525-4AE5-4B3D-8D50-62F54C9FE922}" type="presParOf" srcId="{A7B02CBD-AAE1-45B9-9D3A-08FF09DDB107}" destId="{AFA8CEF3-D3E2-41D4-9094-96C76D6E9497}" srcOrd="2" destOrd="0" presId="urn:microsoft.com/office/officeart/2005/8/layout/arrow2"/>
    <dgm:cxn modelId="{D1392366-9FC1-4F4A-8CCB-2CF0A826F80C}" type="presParOf" srcId="{A7B02CBD-AAE1-45B9-9D3A-08FF09DDB107}" destId="{58B74029-757B-48F3-B117-ED32D1F6EEA1}" srcOrd="3" destOrd="0" presId="urn:microsoft.com/office/officeart/2005/8/layout/arrow2"/>
    <dgm:cxn modelId="{6033F8FE-BD1E-4889-8269-5794451B0947}" type="presParOf" srcId="{A7B02CBD-AAE1-45B9-9D3A-08FF09DDB107}" destId="{687E1E34-6A13-4DE7-B3EF-598178F71E8F}" srcOrd="4" destOrd="0" presId="urn:microsoft.com/office/officeart/2005/8/layout/arrow2"/>
    <dgm:cxn modelId="{456F854B-A9A2-4D2F-B2E1-27EC641254F0}" type="presParOf" srcId="{A7B02CBD-AAE1-45B9-9D3A-08FF09DDB107}" destId="{91149450-F29A-4FCE-939D-786817EBCBB8}" srcOrd="5" destOrd="0" presId="urn:microsoft.com/office/officeart/2005/8/layout/arrow2"/>
    <dgm:cxn modelId="{9AADD33C-E054-4E42-97CE-CACA69F2CD08}" type="presParOf" srcId="{A7B02CBD-AAE1-45B9-9D3A-08FF09DDB107}" destId="{1456406D-845C-4F19-9DF4-5C264AB1B00F}" srcOrd="6" destOrd="0" presId="urn:microsoft.com/office/officeart/2005/8/layout/arrow2"/>
    <dgm:cxn modelId="{DC42C676-47F4-4246-A0B4-374A71720352}" type="presParOf" srcId="{A7B02CBD-AAE1-45B9-9D3A-08FF09DDB107}" destId="{C8567157-B736-4A2B-9927-61A8BC99EF46}" srcOrd="7" destOrd="0" presId="urn:microsoft.com/office/officeart/2005/8/layout/arrow2"/>
    <dgm:cxn modelId="{FE8BBFBB-602E-4CFF-82DF-326D28FB4B0F}" type="presParOf" srcId="{A7B02CBD-AAE1-45B9-9D3A-08FF09DDB107}" destId="{EFA53758-10B1-4E06-95A5-A966CD55BD74}" srcOrd="8" destOrd="0" presId="urn:microsoft.com/office/officeart/2005/8/layout/arrow2"/>
    <dgm:cxn modelId="{14EB8B3D-6D5E-4A17-9FD1-DDF7C229AEB9}" type="presParOf" srcId="{A7B02CBD-AAE1-45B9-9D3A-08FF09DDB107}" destId="{8810DB8E-F233-4109-8F3C-215D2622105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18478-3651-4897-8788-985FAFC164F8}" type="doc">
      <dgm:prSet loTypeId="urn:microsoft.com/office/officeart/2005/8/layout/arrow2" loCatId="process" qsTypeId="urn:microsoft.com/office/officeart/2005/8/quickstyle/simple2" qsCatId="simple" csTypeId="urn:microsoft.com/office/officeart/2005/8/colors/accent6_1" csCatId="accent6" phldr="1"/>
      <dgm:spPr/>
    </dgm:pt>
    <dgm:pt modelId="{80A0C347-6AEC-4B3A-A0DA-F90AF8F69F6C}">
      <dgm:prSet phldrT="[Tekst]" custT="1"/>
      <dgm:spPr/>
      <dgm:t>
        <a:bodyPr/>
        <a:lstStyle/>
        <a:p>
          <a:endParaRPr lang="da-DK" sz="1400" dirty="0">
            <a:latin typeface="Oswald" panose="00000500000000000000" pitchFamily="2" charset="0"/>
          </a:endParaRPr>
        </a:p>
        <a:p>
          <a:r>
            <a:rPr lang="da-DK" sz="1400" dirty="0">
              <a:latin typeface="Oswald" panose="00000500000000000000" pitchFamily="2" charset="0"/>
            </a:rPr>
            <a:t>NOVEMBER/DECEMBER</a:t>
          </a:r>
        </a:p>
        <a:p>
          <a:r>
            <a:rPr lang="da-DK" sz="1400" dirty="0">
              <a:latin typeface="Oswald" panose="00000500000000000000" pitchFamily="2" charset="0"/>
            </a:rPr>
            <a:t>12 UGERS HØRING</a:t>
          </a:r>
        </a:p>
      </dgm:t>
    </dgm:pt>
    <dgm:pt modelId="{41D39ED5-B179-4F21-A6E3-87C591F946CA}" type="parTrans" cxnId="{51F7E1A9-D10B-48A5-88F9-85A8C2C5D351}">
      <dgm:prSet/>
      <dgm:spPr/>
      <dgm:t>
        <a:bodyPr/>
        <a:lstStyle/>
        <a:p>
          <a:endParaRPr lang="da-DK"/>
        </a:p>
      </dgm:t>
    </dgm:pt>
    <dgm:pt modelId="{01524E99-F4CC-45F5-A92C-A4FD1057D0A0}" type="sibTrans" cxnId="{51F7E1A9-D10B-48A5-88F9-85A8C2C5D351}">
      <dgm:prSet/>
      <dgm:spPr/>
      <dgm:t>
        <a:bodyPr/>
        <a:lstStyle/>
        <a:p>
          <a:endParaRPr lang="da-DK"/>
        </a:p>
      </dgm:t>
    </dgm:pt>
    <dgm:pt modelId="{9110F62F-2558-4957-9678-3F735E801319}">
      <dgm:prSet phldrT="[Tekst]"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JANUAR/FEBRUAR 2023</a:t>
          </a:r>
        </a:p>
        <a:p>
          <a:r>
            <a:rPr lang="da-DK" sz="1400" dirty="0">
              <a:latin typeface="Oswald" panose="00000500000000000000" pitchFamily="2" charset="0"/>
            </a:rPr>
            <a:t>SIDSTE MØDE I KOORDINATIONSFORUM</a:t>
          </a:r>
        </a:p>
        <a:p>
          <a:r>
            <a:rPr lang="da-DK" sz="1400" dirty="0">
              <a:latin typeface="Oswald" panose="00000500000000000000" pitchFamily="2" charset="0"/>
            </a:rPr>
            <a:t>GODKENDELSE AF INDSATSPLAN</a:t>
          </a:r>
        </a:p>
      </dgm:t>
    </dgm:pt>
    <dgm:pt modelId="{4EAAE5D0-882C-4DB2-A546-D0B04922EF96}" type="parTrans" cxnId="{0A05CC5C-31D0-4292-8E2E-6F48B5C6385A}">
      <dgm:prSet/>
      <dgm:spPr/>
      <dgm:t>
        <a:bodyPr/>
        <a:lstStyle/>
        <a:p>
          <a:endParaRPr lang="da-DK"/>
        </a:p>
      </dgm:t>
    </dgm:pt>
    <dgm:pt modelId="{6929F5C1-581B-48FE-966F-A7292872BF63}" type="sibTrans" cxnId="{0A05CC5C-31D0-4292-8E2E-6F48B5C6385A}">
      <dgm:prSet/>
      <dgm:spPr/>
      <dgm:t>
        <a:bodyPr/>
        <a:lstStyle/>
        <a:p>
          <a:endParaRPr lang="da-DK"/>
        </a:p>
      </dgm:t>
    </dgm:pt>
    <dgm:pt modelId="{782159FB-258A-4AB2-ACEB-AD5E08D2AC4F}">
      <dgm:prSet phldrT="[Tekst]" custT="1"/>
      <dgm:spPr/>
      <dgm:t>
        <a:bodyPr/>
        <a:lstStyle/>
        <a:p>
          <a:endParaRPr lang="da-DK" sz="1400" dirty="0">
            <a:latin typeface="Oswald" panose="00000500000000000000" pitchFamily="2" charset="0"/>
          </a:endParaRPr>
        </a:p>
      </dgm:t>
    </dgm:pt>
    <dgm:pt modelId="{19164E95-649F-479E-9BFF-039A8886904F}" type="parTrans" cxnId="{25002B46-5024-447E-A397-C56A54BFE463}">
      <dgm:prSet/>
      <dgm:spPr/>
      <dgm:t>
        <a:bodyPr/>
        <a:lstStyle/>
        <a:p>
          <a:endParaRPr lang="da-DK"/>
        </a:p>
      </dgm:t>
    </dgm:pt>
    <dgm:pt modelId="{A31F954A-3B4F-4DBD-A6B2-52D2040979A7}" type="sibTrans" cxnId="{25002B46-5024-447E-A397-C56A54BFE463}">
      <dgm:prSet/>
      <dgm:spPr/>
      <dgm:t>
        <a:bodyPr/>
        <a:lstStyle/>
        <a:p>
          <a:endParaRPr lang="da-DK"/>
        </a:p>
      </dgm:t>
    </dgm:pt>
    <dgm:pt modelId="{E739FD49-BBBA-487F-B225-AD4E63BDF11B}">
      <dgm:prSet custT="1"/>
      <dgm:spPr/>
      <dgm:t>
        <a:bodyPr/>
        <a:lstStyle/>
        <a:p>
          <a:r>
            <a:rPr lang="da-DK" sz="1400" dirty="0">
              <a:latin typeface="Oswald" panose="00000500000000000000" pitchFamily="2" charset="0"/>
            </a:rPr>
            <a:t>JANUAR 2023</a:t>
          </a:r>
        </a:p>
        <a:p>
          <a:r>
            <a:rPr lang="da-DK" sz="1400" dirty="0">
              <a:latin typeface="Oswald" panose="00000500000000000000" pitchFamily="2" charset="0"/>
            </a:rPr>
            <a:t>HVIDBOG </a:t>
          </a:r>
        </a:p>
      </dgm:t>
    </dgm:pt>
    <dgm:pt modelId="{529227BF-7875-4485-8532-049811D573B1}" type="parTrans" cxnId="{0D4E3C36-3F01-41C4-94E8-AD48974A8720}">
      <dgm:prSet/>
      <dgm:spPr/>
      <dgm:t>
        <a:bodyPr/>
        <a:lstStyle/>
        <a:p>
          <a:endParaRPr lang="da-DK"/>
        </a:p>
      </dgm:t>
    </dgm:pt>
    <dgm:pt modelId="{A5B80315-456F-4685-A4F5-3C43C72E2C20}" type="sibTrans" cxnId="{0D4E3C36-3F01-41C4-94E8-AD48974A8720}">
      <dgm:prSet/>
      <dgm:spPr/>
      <dgm:t>
        <a:bodyPr/>
        <a:lstStyle/>
        <a:p>
          <a:endParaRPr lang="da-DK"/>
        </a:p>
      </dgm:t>
    </dgm:pt>
    <dgm:pt modelId="{C1214FF8-4FDA-4BFC-9D19-E8CDD294B689}">
      <dgm:prSet custT="1"/>
      <dgm:spPr/>
      <dgm:t>
        <a:bodyPr/>
        <a:lstStyle/>
        <a:p>
          <a:endParaRPr lang="da-DK" sz="1050" dirty="0">
            <a:latin typeface="Oswald" panose="00000500000000000000" pitchFamily="2" charset="0"/>
          </a:endParaRPr>
        </a:p>
      </dgm:t>
    </dgm:pt>
    <dgm:pt modelId="{BEF008E4-6954-422D-A172-9F3FD0D16D43}" type="parTrans" cxnId="{918F08FA-E731-4994-A533-879D9BC7095B}">
      <dgm:prSet/>
      <dgm:spPr/>
      <dgm:t>
        <a:bodyPr/>
        <a:lstStyle/>
        <a:p>
          <a:endParaRPr lang="da-DK"/>
        </a:p>
      </dgm:t>
    </dgm:pt>
    <dgm:pt modelId="{8B5C8F05-ECEA-4F33-BD57-25BFB3101FFD}" type="sibTrans" cxnId="{918F08FA-E731-4994-A533-879D9BC7095B}">
      <dgm:prSet/>
      <dgm:spPr/>
      <dgm:t>
        <a:bodyPr/>
        <a:lstStyle/>
        <a:p>
          <a:endParaRPr lang="da-DK"/>
        </a:p>
      </dgm:t>
    </dgm:pt>
    <dgm:pt modelId="{C977627D-1C54-4BC5-AEFC-589AFD0DB7C8}">
      <dgm:prSet custT="1"/>
      <dgm:spPr/>
      <dgm:t>
        <a:bodyPr/>
        <a:lstStyle/>
        <a:p>
          <a:endParaRPr lang="da-DK" sz="1400" dirty="0">
            <a:latin typeface="Oswald" panose="00000500000000000000" pitchFamily="2" charset="0"/>
          </a:endParaRPr>
        </a:p>
        <a:p>
          <a:r>
            <a:rPr lang="da-DK" sz="1400" dirty="0">
              <a:latin typeface="Oswald" panose="00000500000000000000" pitchFamily="2" charset="0"/>
            </a:rPr>
            <a:t>NOVEMBER</a:t>
          </a:r>
        </a:p>
        <a:p>
          <a:r>
            <a:rPr lang="da-DK" sz="1400" dirty="0">
              <a:latin typeface="Oswald" panose="00000500000000000000" pitchFamily="2" charset="0"/>
            </a:rPr>
            <a:t>2. MØDE KOORDINATIONSFORUM</a:t>
          </a:r>
        </a:p>
        <a:p>
          <a:r>
            <a:rPr lang="da-DK" sz="1400" dirty="0">
              <a:latin typeface="Oswald" panose="00000500000000000000" pitchFamily="2" charset="0"/>
            </a:rPr>
            <a:t>PLAN PRÆSENTERES </a:t>
          </a:r>
        </a:p>
      </dgm:t>
    </dgm:pt>
    <dgm:pt modelId="{AB6C180E-AAD9-4064-8029-77111491B153}" type="parTrans" cxnId="{3BAB86BD-09DA-41D6-B55F-78C7329A4196}">
      <dgm:prSet/>
      <dgm:spPr/>
      <dgm:t>
        <a:bodyPr/>
        <a:lstStyle/>
        <a:p>
          <a:endParaRPr lang="da-DK"/>
        </a:p>
      </dgm:t>
    </dgm:pt>
    <dgm:pt modelId="{16597B35-330C-451C-8D59-364FD048CF75}" type="sibTrans" cxnId="{3BAB86BD-09DA-41D6-B55F-78C7329A4196}">
      <dgm:prSet/>
      <dgm:spPr/>
      <dgm:t>
        <a:bodyPr/>
        <a:lstStyle/>
        <a:p>
          <a:endParaRPr lang="da-DK"/>
        </a:p>
      </dgm:t>
    </dgm:pt>
    <dgm:pt modelId="{3E529FA9-84C6-455E-8F07-D7B7152561AC}" type="pres">
      <dgm:prSet presAssocID="{D0918478-3651-4897-8788-985FAFC164F8}" presName="arrowDiagram" presStyleCnt="0">
        <dgm:presLayoutVars>
          <dgm:chMax val="5"/>
          <dgm:dir/>
          <dgm:resizeHandles val="exact"/>
        </dgm:presLayoutVars>
      </dgm:prSet>
      <dgm:spPr/>
    </dgm:pt>
    <dgm:pt modelId="{D0AEA620-E80F-4CC8-831F-9FFE5D40D644}" type="pres">
      <dgm:prSet presAssocID="{D0918478-3651-4897-8788-985FAFC164F8}" presName="arrow" presStyleLbl="bgShp" presStyleIdx="0" presStyleCnt="1" custLinFactNeighborY="0"/>
      <dgm:spPr/>
    </dgm:pt>
    <dgm:pt modelId="{A7B02CBD-AAE1-45B9-9D3A-08FF09DDB107}" type="pres">
      <dgm:prSet presAssocID="{D0918478-3651-4897-8788-985FAFC164F8}" presName="arrowDiagram5" presStyleCnt="0"/>
      <dgm:spPr/>
    </dgm:pt>
    <dgm:pt modelId="{EB2C2124-2A57-418E-BBDB-66428383543E}" type="pres">
      <dgm:prSet presAssocID="{C977627D-1C54-4BC5-AEFC-589AFD0DB7C8}" presName="bullet5a" presStyleLbl="node1" presStyleIdx="0" presStyleCnt="5"/>
      <dgm:spPr/>
    </dgm:pt>
    <dgm:pt modelId="{684D47C3-3CA7-4B33-8A2F-9F1D905BEB7F}" type="pres">
      <dgm:prSet presAssocID="{C977627D-1C54-4BC5-AEFC-589AFD0DB7C8}" presName="textBox5a" presStyleLbl="revTx" presStyleIdx="0" presStyleCnt="5" custScaleX="134697" custLinFactNeighborX="3390" custLinFactNeighborY="-6567">
        <dgm:presLayoutVars>
          <dgm:bulletEnabled val="1"/>
        </dgm:presLayoutVars>
      </dgm:prSet>
      <dgm:spPr/>
    </dgm:pt>
    <dgm:pt modelId="{AFA8CEF3-D3E2-41D4-9094-96C76D6E9497}" type="pres">
      <dgm:prSet presAssocID="{80A0C347-6AEC-4B3A-A0DA-F90AF8F69F6C}" presName="bullet5b" presStyleLbl="node1" presStyleIdx="1" presStyleCnt="5"/>
      <dgm:spPr/>
    </dgm:pt>
    <dgm:pt modelId="{58B74029-757B-48F3-B117-ED32D1F6EEA1}" type="pres">
      <dgm:prSet presAssocID="{80A0C347-6AEC-4B3A-A0DA-F90AF8F69F6C}" presName="textBox5b" presStyleLbl="revTx" presStyleIdx="1" presStyleCnt="5" custScaleX="116743" custLinFactNeighborX="3210" custLinFactNeighborY="-6443">
        <dgm:presLayoutVars>
          <dgm:bulletEnabled val="1"/>
        </dgm:presLayoutVars>
      </dgm:prSet>
      <dgm:spPr/>
    </dgm:pt>
    <dgm:pt modelId="{687E1E34-6A13-4DE7-B3EF-598178F71E8F}" type="pres">
      <dgm:prSet presAssocID="{E739FD49-BBBA-487F-B225-AD4E63BDF11B}" presName="bullet5c" presStyleLbl="node1" presStyleIdx="2" presStyleCnt="5"/>
      <dgm:spPr/>
    </dgm:pt>
    <dgm:pt modelId="{91149450-F29A-4FCE-939D-786817EBCBB8}" type="pres">
      <dgm:prSet presAssocID="{E739FD49-BBBA-487F-B225-AD4E63BDF11B}" presName="textBox5c" presStyleLbl="revTx" presStyleIdx="2" presStyleCnt="5">
        <dgm:presLayoutVars>
          <dgm:bulletEnabled val="1"/>
        </dgm:presLayoutVars>
      </dgm:prSet>
      <dgm:spPr/>
    </dgm:pt>
    <dgm:pt modelId="{1456406D-845C-4F19-9DF4-5C264AB1B00F}" type="pres">
      <dgm:prSet presAssocID="{9110F62F-2558-4957-9678-3F735E801319}" presName="bullet5d" presStyleLbl="node1" presStyleIdx="3" presStyleCnt="5"/>
      <dgm:spPr/>
    </dgm:pt>
    <dgm:pt modelId="{C8567157-B736-4A2B-9927-61A8BC99EF46}" type="pres">
      <dgm:prSet presAssocID="{9110F62F-2558-4957-9678-3F735E801319}" presName="textBox5d" presStyleLbl="revTx" presStyleIdx="3" presStyleCnt="5">
        <dgm:presLayoutVars>
          <dgm:bulletEnabled val="1"/>
        </dgm:presLayoutVars>
      </dgm:prSet>
      <dgm:spPr/>
    </dgm:pt>
    <dgm:pt modelId="{EFA53758-10B1-4E06-95A5-A966CD55BD74}" type="pres">
      <dgm:prSet presAssocID="{782159FB-258A-4AB2-ACEB-AD5E08D2AC4F}" presName="bullet5e" presStyleLbl="node1" presStyleIdx="4" presStyleCnt="5"/>
      <dgm:spPr/>
    </dgm:pt>
    <dgm:pt modelId="{8810DB8E-F233-4109-8F3C-215D26221057}" type="pres">
      <dgm:prSet presAssocID="{782159FB-258A-4AB2-ACEB-AD5E08D2AC4F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1708209-BF2C-4451-8A2F-49F330287BCF}" type="presOf" srcId="{9110F62F-2558-4957-9678-3F735E801319}" destId="{C8567157-B736-4A2B-9927-61A8BC99EF46}" srcOrd="0" destOrd="0" presId="urn:microsoft.com/office/officeart/2005/8/layout/arrow2"/>
    <dgm:cxn modelId="{4FD91E24-3219-4E5C-984A-F71385652206}" type="presOf" srcId="{782159FB-258A-4AB2-ACEB-AD5E08D2AC4F}" destId="{8810DB8E-F233-4109-8F3C-215D26221057}" srcOrd="0" destOrd="0" presId="urn:microsoft.com/office/officeart/2005/8/layout/arrow2"/>
    <dgm:cxn modelId="{0D4E3C36-3F01-41C4-94E8-AD48974A8720}" srcId="{D0918478-3651-4897-8788-985FAFC164F8}" destId="{E739FD49-BBBA-487F-B225-AD4E63BDF11B}" srcOrd="2" destOrd="0" parTransId="{529227BF-7875-4485-8532-049811D573B1}" sibTransId="{A5B80315-456F-4685-A4F5-3C43C72E2C20}"/>
    <dgm:cxn modelId="{36F68E38-4931-4334-AFC7-8CD0A69B193F}" type="presOf" srcId="{C977627D-1C54-4BC5-AEFC-589AFD0DB7C8}" destId="{684D47C3-3CA7-4B33-8A2F-9F1D905BEB7F}" srcOrd="0" destOrd="0" presId="urn:microsoft.com/office/officeart/2005/8/layout/arrow2"/>
    <dgm:cxn modelId="{0A05CC5C-31D0-4292-8E2E-6F48B5C6385A}" srcId="{D0918478-3651-4897-8788-985FAFC164F8}" destId="{9110F62F-2558-4957-9678-3F735E801319}" srcOrd="3" destOrd="0" parTransId="{4EAAE5D0-882C-4DB2-A546-D0B04922EF96}" sibTransId="{6929F5C1-581B-48FE-966F-A7292872BF63}"/>
    <dgm:cxn modelId="{89F61C66-7D86-4576-93DC-53F140F21AE7}" type="presOf" srcId="{C1214FF8-4FDA-4BFC-9D19-E8CDD294B689}" destId="{91149450-F29A-4FCE-939D-786817EBCBB8}" srcOrd="0" destOrd="1" presId="urn:microsoft.com/office/officeart/2005/8/layout/arrow2"/>
    <dgm:cxn modelId="{25002B46-5024-447E-A397-C56A54BFE463}" srcId="{D0918478-3651-4897-8788-985FAFC164F8}" destId="{782159FB-258A-4AB2-ACEB-AD5E08D2AC4F}" srcOrd="4" destOrd="0" parTransId="{19164E95-649F-479E-9BFF-039A8886904F}" sibTransId="{A31F954A-3B4F-4DBD-A6B2-52D2040979A7}"/>
    <dgm:cxn modelId="{35B2A549-13F3-47A9-BF1C-3E758B019038}" type="presOf" srcId="{D0918478-3651-4897-8788-985FAFC164F8}" destId="{3E529FA9-84C6-455E-8F07-D7B7152561AC}" srcOrd="0" destOrd="0" presId="urn:microsoft.com/office/officeart/2005/8/layout/arrow2"/>
    <dgm:cxn modelId="{5E441055-38C5-44FA-8650-5C22CB6012BF}" type="presOf" srcId="{80A0C347-6AEC-4B3A-A0DA-F90AF8F69F6C}" destId="{58B74029-757B-48F3-B117-ED32D1F6EEA1}" srcOrd="0" destOrd="0" presId="urn:microsoft.com/office/officeart/2005/8/layout/arrow2"/>
    <dgm:cxn modelId="{51F7E1A9-D10B-48A5-88F9-85A8C2C5D351}" srcId="{D0918478-3651-4897-8788-985FAFC164F8}" destId="{80A0C347-6AEC-4B3A-A0DA-F90AF8F69F6C}" srcOrd="1" destOrd="0" parTransId="{41D39ED5-B179-4F21-A6E3-87C591F946CA}" sibTransId="{01524E99-F4CC-45F5-A92C-A4FD1057D0A0}"/>
    <dgm:cxn modelId="{84874DBD-4F12-4BE9-BDA7-CB9752CDD929}" type="presOf" srcId="{E739FD49-BBBA-487F-B225-AD4E63BDF11B}" destId="{91149450-F29A-4FCE-939D-786817EBCBB8}" srcOrd="0" destOrd="0" presId="urn:microsoft.com/office/officeart/2005/8/layout/arrow2"/>
    <dgm:cxn modelId="{3BAB86BD-09DA-41D6-B55F-78C7329A4196}" srcId="{D0918478-3651-4897-8788-985FAFC164F8}" destId="{C977627D-1C54-4BC5-AEFC-589AFD0DB7C8}" srcOrd="0" destOrd="0" parTransId="{AB6C180E-AAD9-4064-8029-77111491B153}" sibTransId="{16597B35-330C-451C-8D59-364FD048CF75}"/>
    <dgm:cxn modelId="{918F08FA-E731-4994-A533-879D9BC7095B}" srcId="{E739FD49-BBBA-487F-B225-AD4E63BDF11B}" destId="{C1214FF8-4FDA-4BFC-9D19-E8CDD294B689}" srcOrd="0" destOrd="0" parTransId="{BEF008E4-6954-422D-A172-9F3FD0D16D43}" sibTransId="{8B5C8F05-ECEA-4F33-BD57-25BFB3101FFD}"/>
    <dgm:cxn modelId="{1DEA152F-F86B-4A60-9111-8E17AE9D00C9}" type="presParOf" srcId="{3E529FA9-84C6-455E-8F07-D7B7152561AC}" destId="{D0AEA620-E80F-4CC8-831F-9FFE5D40D644}" srcOrd="0" destOrd="0" presId="urn:microsoft.com/office/officeart/2005/8/layout/arrow2"/>
    <dgm:cxn modelId="{B5DA58C2-609C-4784-BC82-2BDFAFE9C119}" type="presParOf" srcId="{3E529FA9-84C6-455E-8F07-D7B7152561AC}" destId="{A7B02CBD-AAE1-45B9-9D3A-08FF09DDB107}" srcOrd="1" destOrd="0" presId="urn:microsoft.com/office/officeart/2005/8/layout/arrow2"/>
    <dgm:cxn modelId="{EE1F021F-5E59-4D6B-9718-A3D2630BD74B}" type="presParOf" srcId="{A7B02CBD-AAE1-45B9-9D3A-08FF09DDB107}" destId="{EB2C2124-2A57-418E-BBDB-66428383543E}" srcOrd="0" destOrd="0" presId="urn:microsoft.com/office/officeart/2005/8/layout/arrow2"/>
    <dgm:cxn modelId="{F98E92F1-EF81-4916-83A3-4170E1B6CA6B}" type="presParOf" srcId="{A7B02CBD-AAE1-45B9-9D3A-08FF09DDB107}" destId="{684D47C3-3CA7-4B33-8A2F-9F1D905BEB7F}" srcOrd="1" destOrd="0" presId="urn:microsoft.com/office/officeart/2005/8/layout/arrow2"/>
    <dgm:cxn modelId="{9F165525-4AE5-4B3D-8D50-62F54C9FE922}" type="presParOf" srcId="{A7B02CBD-AAE1-45B9-9D3A-08FF09DDB107}" destId="{AFA8CEF3-D3E2-41D4-9094-96C76D6E9497}" srcOrd="2" destOrd="0" presId="urn:microsoft.com/office/officeart/2005/8/layout/arrow2"/>
    <dgm:cxn modelId="{D1392366-9FC1-4F4A-8CCB-2CF0A826F80C}" type="presParOf" srcId="{A7B02CBD-AAE1-45B9-9D3A-08FF09DDB107}" destId="{58B74029-757B-48F3-B117-ED32D1F6EEA1}" srcOrd="3" destOrd="0" presId="urn:microsoft.com/office/officeart/2005/8/layout/arrow2"/>
    <dgm:cxn modelId="{6033F8FE-BD1E-4889-8269-5794451B0947}" type="presParOf" srcId="{A7B02CBD-AAE1-45B9-9D3A-08FF09DDB107}" destId="{687E1E34-6A13-4DE7-B3EF-598178F71E8F}" srcOrd="4" destOrd="0" presId="urn:microsoft.com/office/officeart/2005/8/layout/arrow2"/>
    <dgm:cxn modelId="{456F854B-A9A2-4D2F-B2E1-27EC641254F0}" type="presParOf" srcId="{A7B02CBD-AAE1-45B9-9D3A-08FF09DDB107}" destId="{91149450-F29A-4FCE-939D-786817EBCBB8}" srcOrd="5" destOrd="0" presId="urn:microsoft.com/office/officeart/2005/8/layout/arrow2"/>
    <dgm:cxn modelId="{9AADD33C-E054-4E42-97CE-CACA69F2CD08}" type="presParOf" srcId="{A7B02CBD-AAE1-45B9-9D3A-08FF09DDB107}" destId="{1456406D-845C-4F19-9DF4-5C264AB1B00F}" srcOrd="6" destOrd="0" presId="urn:microsoft.com/office/officeart/2005/8/layout/arrow2"/>
    <dgm:cxn modelId="{DC42C676-47F4-4246-A0B4-374A71720352}" type="presParOf" srcId="{A7B02CBD-AAE1-45B9-9D3A-08FF09DDB107}" destId="{C8567157-B736-4A2B-9927-61A8BC99EF46}" srcOrd="7" destOrd="0" presId="urn:microsoft.com/office/officeart/2005/8/layout/arrow2"/>
    <dgm:cxn modelId="{FE8BBFBB-602E-4CFF-82DF-326D28FB4B0F}" type="presParOf" srcId="{A7B02CBD-AAE1-45B9-9D3A-08FF09DDB107}" destId="{EFA53758-10B1-4E06-95A5-A966CD55BD74}" srcOrd="8" destOrd="0" presId="urn:microsoft.com/office/officeart/2005/8/layout/arrow2"/>
    <dgm:cxn modelId="{14EB8B3D-6D5E-4A17-9FD1-DDF7C229AEB9}" type="presParOf" srcId="{A7B02CBD-AAE1-45B9-9D3A-08FF09DDB107}" destId="{8810DB8E-F233-4109-8F3C-215D2622105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A620-E80F-4CC8-831F-9FFE5D40D644}">
      <dsp:nvSpPr>
        <dsp:cNvPr id="0" name=""/>
        <dsp:cNvSpPr/>
      </dsp:nvSpPr>
      <dsp:spPr>
        <a:xfrm>
          <a:off x="0" y="214534"/>
          <a:ext cx="10297666" cy="64360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C2124-2A57-418E-BBDB-66428383543E}">
      <dsp:nvSpPr>
        <dsp:cNvPr id="0" name=""/>
        <dsp:cNvSpPr/>
      </dsp:nvSpPr>
      <dsp:spPr>
        <a:xfrm>
          <a:off x="1014320" y="5000375"/>
          <a:ext cx="236846" cy="236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4D47C3-3CA7-4B33-8A2F-9F1D905BEB7F}">
      <dsp:nvSpPr>
        <dsp:cNvPr id="0" name=""/>
        <dsp:cNvSpPr/>
      </dsp:nvSpPr>
      <dsp:spPr>
        <a:xfrm>
          <a:off x="1132743" y="5118798"/>
          <a:ext cx="1348994" cy="153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0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MARTS: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OPSTARTSMØDER MED VANDVÆRKERNE</a:t>
          </a:r>
        </a:p>
      </dsp:txBody>
      <dsp:txXfrm>
        <a:off x="1132743" y="5118798"/>
        <a:ext cx="1348994" cy="1531777"/>
      </dsp:txXfrm>
    </dsp:sp>
    <dsp:sp modelId="{AFA8CEF3-D3E2-41D4-9094-96C76D6E9497}">
      <dsp:nvSpPr>
        <dsp:cNvPr id="0" name=""/>
        <dsp:cNvSpPr/>
      </dsp:nvSpPr>
      <dsp:spPr>
        <a:xfrm>
          <a:off x="2296379" y="3768516"/>
          <a:ext cx="370715" cy="370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74029-757B-48F3-B117-ED32D1F6EEA1}">
      <dsp:nvSpPr>
        <dsp:cNvPr id="0" name=""/>
        <dsp:cNvSpPr/>
      </dsp:nvSpPr>
      <dsp:spPr>
        <a:xfrm>
          <a:off x="2393506" y="3780126"/>
          <a:ext cx="1995619" cy="269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3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APRIL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1. MØDE KOORDINATIONSFORUM</a:t>
          </a:r>
        </a:p>
      </dsp:txBody>
      <dsp:txXfrm>
        <a:off x="2393506" y="3780126"/>
        <a:ext cx="1995619" cy="2696701"/>
      </dsp:txXfrm>
    </dsp:sp>
    <dsp:sp modelId="{687E1E34-6A13-4DE7-B3EF-598178F71E8F}">
      <dsp:nvSpPr>
        <dsp:cNvPr id="0" name=""/>
        <dsp:cNvSpPr/>
      </dsp:nvSpPr>
      <dsp:spPr>
        <a:xfrm>
          <a:off x="3944006" y="2786376"/>
          <a:ext cx="494287" cy="494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149450-F29A-4FCE-939D-786817EBCBB8}">
      <dsp:nvSpPr>
        <dsp:cNvPr id="0" name=""/>
        <dsp:cNvSpPr/>
      </dsp:nvSpPr>
      <dsp:spPr>
        <a:xfrm>
          <a:off x="4191150" y="3033520"/>
          <a:ext cx="1987449" cy="36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1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JUNI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POLITISK DRØFTELSE: AMBITIONSNIVEAU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50" kern="1200" dirty="0">
            <a:latin typeface="Oswald" panose="00000500000000000000" pitchFamily="2" charset="0"/>
          </a:endParaRPr>
        </a:p>
      </dsp:txBody>
      <dsp:txXfrm>
        <a:off x="4191150" y="3033520"/>
        <a:ext cx="1987449" cy="3617055"/>
      </dsp:txXfrm>
    </dsp:sp>
    <dsp:sp modelId="{1456406D-845C-4F19-9DF4-5C264AB1B00F}">
      <dsp:nvSpPr>
        <dsp:cNvPr id="0" name=""/>
        <dsp:cNvSpPr/>
      </dsp:nvSpPr>
      <dsp:spPr>
        <a:xfrm>
          <a:off x="5859371" y="2019200"/>
          <a:ext cx="638455" cy="638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67157-B736-4A2B-9927-61A8BC99EF46}">
      <dsp:nvSpPr>
        <dsp:cNvPr id="0" name=""/>
        <dsp:cNvSpPr/>
      </dsp:nvSpPr>
      <dsp:spPr>
        <a:xfrm>
          <a:off x="6178599" y="2338428"/>
          <a:ext cx="2059533" cy="431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0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JUNI- AUGUST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INVOLVERING AF BERØRTE INTERESSENTER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(LANDMÆND, GOLFBANER, NABOKOMMUNER MV.)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</dsp:txBody>
      <dsp:txXfrm>
        <a:off x="6178599" y="2338428"/>
        <a:ext cx="2059533" cy="4312147"/>
      </dsp:txXfrm>
    </dsp:sp>
    <dsp:sp modelId="{EFA53758-10B1-4E06-95A5-A966CD55BD74}">
      <dsp:nvSpPr>
        <dsp:cNvPr id="0" name=""/>
        <dsp:cNvSpPr/>
      </dsp:nvSpPr>
      <dsp:spPr>
        <a:xfrm>
          <a:off x="7831374" y="1506891"/>
          <a:ext cx="813515" cy="813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10DB8E-F233-4109-8F3C-215D26221057}">
      <dsp:nvSpPr>
        <dsp:cNvPr id="0" name=""/>
        <dsp:cNvSpPr/>
      </dsp:nvSpPr>
      <dsp:spPr>
        <a:xfrm>
          <a:off x="8238132" y="1913649"/>
          <a:ext cx="2059533" cy="473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06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OKTOBER-NOVEMBER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POLITISK BESLUTNING: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GODKENDELSE AF PLAN TIL HØRING</a:t>
          </a:r>
        </a:p>
      </dsp:txBody>
      <dsp:txXfrm>
        <a:off x="8238132" y="1913649"/>
        <a:ext cx="2059533" cy="4736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A620-E80F-4CC8-831F-9FFE5D40D644}">
      <dsp:nvSpPr>
        <dsp:cNvPr id="0" name=""/>
        <dsp:cNvSpPr/>
      </dsp:nvSpPr>
      <dsp:spPr>
        <a:xfrm>
          <a:off x="0" y="214534"/>
          <a:ext cx="10297666" cy="64360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C2124-2A57-418E-BBDB-66428383543E}">
      <dsp:nvSpPr>
        <dsp:cNvPr id="0" name=""/>
        <dsp:cNvSpPr/>
      </dsp:nvSpPr>
      <dsp:spPr>
        <a:xfrm>
          <a:off x="1014320" y="5000375"/>
          <a:ext cx="236846" cy="236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4D47C3-3CA7-4B33-8A2F-9F1D905BEB7F}">
      <dsp:nvSpPr>
        <dsp:cNvPr id="0" name=""/>
        <dsp:cNvSpPr/>
      </dsp:nvSpPr>
      <dsp:spPr>
        <a:xfrm>
          <a:off x="944443" y="5018206"/>
          <a:ext cx="1817054" cy="153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0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NOVEMBER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2. MØDE KOORDINATIONSFORUM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PLAN PRÆSENTERES </a:t>
          </a:r>
        </a:p>
      </dsp:txBody>
      <dsp:txXfrm>
        <a:off x="944443" y="5018206"/>
        <a:ext cx="1817054" cy="1531777"/>
      </dsp:txXfrm>
    </dsp:sp>
    <dsp:sp modelId="{AFA8CEF3-D3E2-41D4-9094-96C76D6E9497}">
      <dsp:nvSpPr>
        <dsp:cNvPr id="0" name=""/>
        <dsp:cNvSpPr/>
      </dsp:nvSpPr>
      <dsp:spPr>
        <a:xfrm>
          <a:off x="2296379" y="3768516"/>
          <a:ext cx="370715" cy="370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74029-757B-48F3-B117-ED32D1F6EEA1}">
      <dsp:nvSpPr>
        <dsp:cNvPr id="0" name=""/>
        <dsp:cNvSpPr/>
      </dsp:nvSpPr>
      <dsp:spPr>
        <a:xfrm>
          <a:off x="2393506" y="3780126"/>
          <a:ext cx="1995619" cy="269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43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NOVEMBER/DECEMBER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12 UGERS HØRING</a:t>
          </a:r>
        </a:p>
      </dsp:txBody>
      <dsp:txXfrm>
        <a:off x="2393506" y="3780126"/>
        <a:ext cx="1995619" cy="2696701"/>
      </dsp:txXfrm>
    </dsp:sp>
    <dsp:sp modelId="{687E1E34-6A13-4DE7-B3EF-598178F71E8F}">
      <dsp:nvSpPr>
        <dsp:cNvPr id="0" name=""/>
        <dsp:cNvSpPr/>
      </dsp:nvSpPr>
      <dsp:spPr>
        <a:xfrm>
          <a:off x="3944006" y="2786376"/>
          <a:ext cx="494287" cy="494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149450-F29A-4FCE-939D-786817EBCBB8}">
      <dsp:nvSpPr>
        <dsp:cNvPr id="0" name=""/>
        <dsp:cNvSpPr/>
      </dsp:nvSpPr>
      <dsp:spPr>
        <a:xfrm>
          <a:off x="4191150" y="3033520"/>
          <a:ext cx="1987449" cy="36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1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JANUAR 2023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HVIDBOG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50" kern="1200" dirty="0">
            <a:latin typeface="Oswald" panose="00000500000000000000" pitchFamily="2" charset="0"/>
          </a:endParaRPr>
        </a:p>
      </dsp:txBody>
      <dsp:txXfrm>
        <a:off x="4191150" y="3033520"/>
        <a:ext cx="1987449" cy="3617055"/>
      </dsp:txXfrm>
    </dsp:sp>
    <dsp:sp modelId="{1456406D-845C-4F19-9DF4-5C264AB1B00F}">
      <dsp:nvSpPr>
        <dsp:cNvPr id="0" name=""/>
        <dsp:cNvSpPr/>
      </dsp:nvSpPr>
      <dsp:spPr>
        <a:xfrm>
          <a:off x="5859371" y="2019200"/>
          <a:ext cx="638455" cy="638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67157-B736-4A2B-9927-61A8BC99EF46}">
      <dsp:nvSpPr>
        <dsp:cNvPr id="0" name=""/>
        <dsp:cNvSpPr/>
      </dsp:nvSpPr>
      <dsp:spPr>
        <a:xfrm>
          <a:off x="6178599" y="2338428"/>
          <a:ext cx="2059533" cy="431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0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JANUAR/FEBRUAR 2023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SIDSTE MØDE I KOORDINATIONSFORUM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Oswald" panose="00000500000000000000" pitchFamily="2" charset="0"/>
            </a:rPr>
            <a:t>GODKENDELSE AF INDSATSPLAN</a:t>
          </a:r>
        </a:p>
      </dsp:txBody>
      <dsp:txXfrm>
        <a:off x="6178599" y="2338428"/>
        <a:ext cx="2059533" cy="4312147"/>
      </dsp:txXfrm>
    </dsp:sp>
    <dsp:sp modelId="{EFA53758-10B1-4E06-95A5-A966CD55BD74}">
      <dsp:nvSpPr>
        <dsp:cNvPr id="0" name=""/>
        <dsp:cNvSpPr/>
      </dsp:nvSpPr>
      <dsp:spPr>
        <a:xfrm>
          <a:off x="7831374" y="1506891"/>
          <a:ext cx="813515" cy="813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10DB8E-F233-4109-8F3C-215D26221057}">
      <dsp:nvSpPr>
        <dsp:cNvPr id="0" name=""/>
        <dsp:cNvSpPr/>
      </dsp:nvSpPr>
      <dsp:spPr>
        <a:xfrm>
          <a:off x="8238132" y="1913649"/>
          <a:ext cx="2059533" cy="473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06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latin typeface="Oswald" panose="00000500000000000000" pitchFamily="2" charset="0"/>
          </a:endParaRPr>
        </a:p>
      </dsp:txBody>
      <dsp:txXfrm>
        <a:off x="8238132" y="1913649"/>
        <a:ext cx="2059533" cy="4736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6109-B824-4AA0-9EBE-CCAAEF8D8B9C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F56C-9F3D-41A8-94D7-337B15304F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66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91999" y="144000"/>
            <a:ext cx="11825828" cy="6588000"/>
          </a:xfrm>
          <a:prstGeom prst="rect">
            <a:avLst/>
          </a:prstGeom>
          <a:solidFill>
            <a:srgbClr val="BBD7F3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1400629" y="2732539"/>
            <a:ext cx="8033657" cy="308224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1128"/>
              </a:spcBef>
              <a:buNone/>
              <a:defRPr/>
            </a:lvl1pPr>
          </a:lstStyle>
          <a:p>
            <a:pPr algn="l">
              <a:lnSpc>
                <a:spcPct val="120000"/>
              </a:lnSpc>
              <a:spcBef>
                <a:spcPts val="1128"/>
              </a:spcBef>
            </a:pPr>
            <a:r>
              <a:rPr lang="da-DK" sz="2400">
                <a:solidFill>
                  <a:srgbClr val="08284C"/>
                </a:solidFill>
                <a:latin typeface="Arial"/>
                <a:cs typeface="Arial"/>
              </a:rPr>
              <a:t>Klik for at redigere undertiteltypografien i masteren</a:t>
            </a:r>
            <a:endParaRPr lang="da-DK" sz="2400" dirty="0">
              <a:solidFill>
                <a:srgbClr val="08284C"/>
              </a:solidFill>
              <a:latin typeface="Arial"/>
              <a:cs typeface="Arial"/>
            </a:endParaRP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285169" y="2109941"/>
            <a:ext cx="10571472" cy="47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latin typeface="Oswald"/>
                <a:cs typeface="Oswald"/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8" name="Picture 9" descr="knu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29" y="669134"/>
            <a:ext cx="6801097" cy="6076581"/>
          </a:xfrm>
          <a:prstGeom prst="rect">
            <a:avLst/>
          </a:prstGeom>
        </p:spPr>
      </p:pic>
      <p:pic>
        <p:nvPicPr>
          <p:cNvPr id="9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 hasCustomPrompt="1"/>
          </p:nvPr>
        </p:nvSpPr>
        <p:spPr>
          <a:xfrm>
            <a:off x="190800" y="144000"/>
            <a:ext cx="11817707" cy="6582930"/>
          </a:xfrm>
          <a:custGeom>
            <a:avLst/>
            <a:gdLst>
              <a:gd name="connsiteX0" fmla="*/ 7647586 w 8863280"/>
              <a:gd name="connsiteY0" fmla="*/ 520542 h 6582930"/>
              <a:gd name="connsiteX1" fmla="*/ 7240628 w 8863280"/>
              <a:gd name="connsiteY1" fmla="*/ 1199725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47586 w 8863280"/>
              <a:gd name="connsiteY4" fmla="*/ 520542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  <a:gd name="connsiteX0" fmla="*/ 7655122 w 8863280"/>
              <a:gd name="connsiteY0" fmla="*/ 540638 h 6582930"/>
              <a:gd name="connsiteX1" fmla="*/ 7240628 w 8863280"/>
              <a:gd name="connsiteY1" fmla="*/ 1199725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55122 w 8863280"/>
              <a:gd name="connsiteY4" fmla="*/ 540638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  <a:gd name="connsiteX0" fmla="*/ 7655122 w 8863280"/>
              <a:gd name="connsiteY0" fmla="*/ 540638 h 6582930"/>
              <a:gd name="connsiteX1" fmla="*/ 7662658 w 8863280"/>
              <a:gd name="connsiteY1" fmla="*/ 1209774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55122 w 8863280"/>
              <a:gd name="connsiteY4" fmla="*/ 540638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  <a:gd name="connsiteX0" fmla="*/ 7655122 w 8863280"/>
              <a:gd name="connsiteY0" fmla="*/ 540638 h 6582930"/>
              <a:gd name="connsiteX1" fmla="*/ 7662658 w 8863280"/>
              <a:gd name="connsiteY1" fmla="*/ 1189677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55122 w 8863280"/>
              <a:gd name="connsiteY4" fmla="*/ 540638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  <a:gd name="connsiteX0" fmla="*/ 7655122 w 8863280"/>
              <a:gd name="connsiteY0" fmla="*/ 540638 h 6582930"/>
              <a:gd name="connsiteX1" fmla="*/ 7662658 w 8863280"/>
              <a:gd name="connsiteY1" fmla="*/ 1179628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55122 w 8863280"/>
              <a:gd name="connsiteY4" fmla="*/ 540638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  <a:gd name="connsiteX0" fmla="*/ 7655122 w 8863280"/>
              <a:gd name="connsiteY0" fmla="*/ 540638 h 6582930"/>
              <a:gd name="connsiteX1" fmla="*/ 7662658 w 8863280"/>
              <a:gd name="connsiteY1" fmla="*/ 1189677 h 6582930"/>
              <a:gd name="connsiteX2" fmla="*/ 8863279 w 8863280"/>
              <a:gd name="connsiteY2" fmla="*/ 1199725 h 6582930"/>
              <a:gd name="connsiteX3" fmla="*/ 8863279 w 8863280"/>
              <a:gd name="connsiteY3" fmla="*/ 530590 h 6582930"/>
              <a:gd name="connsiteX4" fmla="*/ 7655122 w 8863280"/>
              <a:gd name="connsiteY4" fmla="*/ 540638 h 6582930"/>
              <a:gd name="connsiteX5" fmla="*/ 0 w 8863280"/>
              <a:gd name="connsiteY5" fmla="*/ 0 h 6582930"/>
              <a:gd name="connsiteX6" fmla="*/ 8863280 w 8863280"/>
              <a:gd name="connsiteY6" fmla="*/ 0 h 6582930"/>
              <a:gd name="connsiteX7" fmla="*/ 8863280 w 8863280"/>
              <a:gd name="connsiteY7" fmla="*/ 6582930 h 6582930"/>
              <a:gd name="connsiteX8" fmla="*/ 0 w 8863280"/>
              <a:gd name="connsiteY8" fmla="*/ 6582930 h 6582930"/>
              <a:gd name="connsiteX9" fmla="*/ 0 w 8863280"/>
              <a:gd name="connsiteY9" fmla="*/ 0 h 6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63280" h="6582930">
                <a:moveTo>
                  <a:pt x="7655122" y="540638"/>
                </a:moveTo>
                <a:lnTo>
                  <a:pt x="7662658" y="1189677"/>
                </a:lnTo>
                <a:lnTo>
                  <a:pt x="8863279" y="1199725"/>
                </a:lnTo>
                <a:lnTo>
                  <a:pt x="8863279" y="530590"/>
                </a:lnTo>
                <a:lnTo>
                  <a:pt x="7655122" y="540638"/>
                </a:lnTo>
                <a:close/>
                <a:moveTo>
                  <a:pt x="0" y="0"/>
                </a:moveTo>
                <a:lnTo>
                  <a:pt x="8863280" y="0"/>
                </a:lnTo>
                <a:lnTo>
                  <a:pt x="8863280" y="6582930"/>
                </a:lnTo>
                <a:lnTo>
                  <a:pt x="0" y="65829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billede –  Find dine billeder i </a:t>
            </a:r>
            <a:r>
              <a:rPr lang="da-DK" dirty="0" err="1"/>
              <a:t>colourbox</a:t>
            </a:r>
            <a:r>
              <a:rPr lang="da-DK" dirty="0"/>
              <a:t> eller </a:t>
            </a:r>
            <a:r>
              <a:rPr lang="da-DK" dirty="0" err="1"/>
              <a:t>Skyfish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17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92001" y="144000"/>
            <a:ext cx="11825828" cy="6588000"/>
          </a:xfrm>
          <a:prstGeom prst="rect">
            <a:avLst/>
          </a:prstGeom>
          <a:solidFill>
            <a:srgbClr val="BBD7F3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4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721" y="669135"/>
            <a:ext cx="1626108" cy="670560"/>
          </a:xfrm>
          <a:prstGeom prst="rect">
            <a:avLst/>
          </a:prstGeom>
        </p:spPr>
      </p:pic>
      <p:sp>
        <p:nvSpPr>
          <p:cNvPr id="9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7571318" y="144000"/>
            <a:ext cx="4446511" cy="6588000"/>
          </a:xfrm>
          <a:custGeom>
            <a:avLst/>
            <a:gdLst>
              <a:gd name="connsiteX0" fmla="*/ 2119425 w 3334883"/>
              <a:gd name="connsiteY0" fmla="*/ 530590 h 6582931"/>
              <a:gd name="connsiteX1" fmla="*/ 1712231 w 3334883"/>
              <a:gd name="connsiteY1" fmla="*/ 1199725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22996 w 3334883"/>
              <a:gd name="connsiteY1" fmla="*/ 1204485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22996 w 3334883"/>
              <a:gd name="connsiteY1" fmla="*/ 1194968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26569 w 3334883"/>
              <a:gd name="connsiteY1" fmla="*/ 1199727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22998 w 3334883"/>
              <a:gd name="connsiteY1" fmla="*/ 1194969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26569 w 3334883"/>
              <a:gd name="connsiteY1" fmla="*/ 1194969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19426 w 3334883"/>
              <a:gd name="connsiteY1" fmla="*/ 1199727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883" h="6582931">
                <a:moveTo>
                  <a:pt x="2119425" y="530590"/>
                </a:moveTo>
                <a:cubicBezTo>
                  <a:pt x="2120615" y="755222"/>
                  <a:pt x="2118236" y="975095"/>
                  <a:pt x="2119426" y="1199727"/>
                </a:cubicBezTo>
                <a:lnTo>
                  <a:pt x="3334882" y="1199725"/>
                </a:lnTo>
                <a:lnTo>
                  <a:pt x="3334882" y="530590"/>
                </a:lnTo>
                <a:lnTo>
                  <a:pt x="2119425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da-DK" dirty="0"/>
              <a:t>Indsæt billede –  Find dine billeder i </a:t>
            </a:r>
            <a:r>
              <a:rPr lang="da-DK" dirty="0" err="1"/>
              <a:t>colourbox</a:t>
            </a:r>
            <a:r>
              <a:rPr lang="da-DK" dirty="0"/>
              <a:t> eller </a:t>
            </a:r>
            <a:r>
              <a:rPr lang="da-DK" dirty="0" err="1"/>
              <a:t>Skyfish</a:t>
            </a:r>
            <a:endParaRPr lang="da-DK" dirty="0"/>
          </a:p>
        </p:txBody>
      </p:sp>
      <p:sp>
        <p:nvSpPr>
          <p:cNvPr id="12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77803" y="1356254"/>
            <a:ext cx="5812367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3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612114" y="2063082"/>
            <a:ext cx="5809853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58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7571318" y="144000"/>
            <a:ext cx="4446511" cy="6588000"/>
          </a:xfrm>
          <a:custGeom>
            <a:avLst/>
            <a:gdLst>
              <a:gd name="connsiteX0" fmla="*/ 2119425 w 3334883"/>
              <a:gd name="connsiteY0" fmla="*/ 530590 h 6582931"/>
              <a:gd name="connsiteX1" fmla="*/ 1712231 w 3334883"/>
              <a:gd name="connsiteY1" fmla="*/ 1199725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19425 w 3334883"/>
              <a:gd name="connsiteY1" fmla="*/ 1180690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19425 w 3334883"/>
              <a:gd name="connsiteY1" fmla="*/ 1194967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19425 w 3334883"/>
              <a:gd name="connsiteY1" fmla="*/ 1209243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  <a:gd name="connsiteX0" fmla="*/ 2119425 w 3334883"/>
              <a:gd name="connsiteY0" fmla="*/ 530590 h 6582931"/>
              <a:gd name="connsiteX1" fmla="*/ 2119425 w 3334883"/>
              <a:gd name="connsiteY1" fmla="*/ 1199725 h 6582931"/>
              <a:gd name="connsiteX2" fmla="*/ 3334882 w 3334883"/>
              <a:gd name="connsiteY2" fmla="*/ 1199725 h 6582931"/>
              <a:gd name="connsiteX3" fmla="*/ 3334882 w 3334883"/>
              <a:gd name="connsiteY3" fmla="*/ 530590 h 6582931"/>
              <a:gd name="connsiteX4" fmla="*/ 2119425 w 3334883"/>
              <a:gd name="connsiteY4" fmla="*/ 530590 h 6582931"/>
              <a:gd name="connsiteX5" fmla="*/ 0 w 3334883"/>
              <a:gd name="connsiteY5" fmla="*/ 0 h 6582931"/>
              <a:gd name="connsiteX6" fmla="*/ 3334883 w 3334883"/>
              <a:gd name="connsiteY6" fmla="*/ 0 h 6582931"/>
              <a:gd name="connsiteX7" fmla="*/ 3334883 w 3334883"/>
              <a:gd name="connsiteY7" fmla="*/ 6582931 h 6582931"/>
              <a:gd name="connsiteX8" fmla="*/ 0 w 3334883"/>
              <a:gd name="connsiteY8" fmla="*/ 6582931 h 6582931"/>
              <a:gd name="connsiteX9" fmla="*/ 0 w 3334883"/>
              <a:gd name="connsiteY9" fmla="*/ 0 h 65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883" h="6582931">
                <a:moveTo>
                  <a:pt x="2119425" y="530590"/>
                </a:moveTo>
                <a:lnTo>
                  <a:pt x="2119425" y="1199725"/>
                </a:lnTo>
                <a:lnTo>
                  <a:pt x="3334882" y="1199725"/>
                </a:lnTo>
                <a:lnTo>
                  <a:pt x="3334882" y="530590"/>
                </a:lnTo>
                <a:lnTo>
                  <a:pt x="2119425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da-DK" dirty="0"/>
              <a:t>Indsæt billede –  Find dine billeder i </a:t>
            </a:r>
            <a:r>
              <a:rPr lang="da-DK" dirty="0" err="1"/>
              <a:t>colourbox</a:t>
            </a:r>
            <a:r>
              <a:rPr lang="da-DK" dirty="0"/>
              <a:t> eller </a:t>
            </a:r>
            <a:r>
              <a:rPr lang="da-DK" dirty="0" err="1"/>
              <a:t>Skyfish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77803" y="1356254"/>
            <a:ext cx="5812367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25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612114" y="2063082"/>
            <a:ext cx="5809853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8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knu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50" y="4314385"/>
            <a:ext cx="2678049" cy="2407539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>
          <a:xfrm>
            <a:off x="5829905" y="144000"/>
            <a:ext cx="6187994" cy="6582930"/>
          </a:xfrm>
          <a:prstGeom prst="rect">
            <a:avLst/>
          </a:prstGeom>
          <a:solidFill>
            <a:srgbClr val="002E5E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6" name="Rectangle 9"/>
          <p:cNvSpPr/>
          <p:nvPr userDrawn="1"/>
        </p:nvSpPr>
        <p:spPr>
          <a:xfrm>
            <a:off x="192001" y="144000"/>
            <a:ext cx="5637905" cy="6582930"/>
          </a:xfrm>
          <a:prstGeom prst="rect">
            <a:avLst/>
          </a:prstGeom>
          <a:solidFill>
            <a:srgbClr val="BBD7F3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6454460" y="2859976"/>
            <a:ext cx="3696305" cy="3444421"/>
          </a:xfrm>
        </p:spPr>
        <p:txBody>
          <a:bodyPr lIns="0" tIns="0" rIns="0" bIns="0">
            <a:noAutofit/>
          </a:bodyPr>
          <a:lstStyle>
            <a:lvl1pPr marL="180000" indent="-180000" algn="l">
              <a:spcBef>
                <a:spcPts val="1128"/>
              </a:spcBef>
              <a:spcAft>
                <a:spcPts val="800"/>
              </a:spcAft>
              <a:buFont typeface="Arial"/>
              <a:buChar char="•"/>
              <a:defRPr>
                <a:solidFill>
                  <a:srgbClr val="FFFFFF"/>
                </a:solidFill>
              </a:defRPr>
            </a:lvl1pPr>
          </a:lstStyle>
          <a:p>
            <a:pPr marL="180000" indent="-180000" algn="l">
              <a:spcBef>
                <a:spcPts val="1128"/>
              </a:spcBef>
              <a:spcAft>
                <a:spcPts val="800"/>
              </a:spcAft>
              <a:buFont typeface="Arial"/>
              <a:buChar char="•"/>
            </a:pPr>
            <a:endParaRPr lang="da-DK" sz="20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401235" y="2732089"/>
            <a:ext cx="4494644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0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433033" y="3546070"/>
            <a:ext cx="4182913" cy="2691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2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9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92000" y="142875"/>
            <a:ext cx="7281333" cy="6588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da-DK" dirty="0"/>
              <a:t>Indsæt billede –  Find dine billeder i </a:t>
            </a:r>
            <a:r>
              <a:rPr lang="da-DK" dirty="0" err="1"/>
              <a:t>colourbox</a:t>
            </a:r>
            <a:r>
              <a:rPr lang="da-DK" dirty="0"/>
              <a:t> eller </a:t>
            </a:r>
            <a:r>
              <a:rPr lang="da-DK" dirty="0" err="1"/>
              <a:t>Skyfish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5"/>
          <p:cNvSpPr/>
          <p:nvPr userDrawn="1"/>
        </p:nvSpPr>
        <p:spPr>
          <a:xfrm>
            <a:off x="7481455" y="142875"/>
            <a:ext cx="4536373" cy="6588000"/>
          </a:xfrm>
          <a:prstGeom prst="rect">
            <a:avLst/>
          </a:prstGeom>
          <a:solidFill>
            <a:srgbClr val="978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endParaRPr lang="en-US" sz="180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/>
          </p:cNvSpPr>
          <p:nvPr userDrawn="1"/>
        </p:nvSpPr>
        <p:spPr>
          <a:xfrm>
            <a:off x="203199" y="2346326"/>
            <a:ext cx="11814629" cy="4375149"/>
          </a:xfrm>
          <a:prstGeom prst="rect">
            <a:avLst/>
          </a:prstGeom>
          <a:solidFill>
            <a:srgbClr val="BBD7F3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7" name="Pladsholder til billede 13"/>
          <p:cNvSpPr>
            <a:spLocks noGrp="1"/>
          </p:cNvSpPr>
          <p:nvPr>
            <p:ph type="pic" sz="quarter" idx="13" hasCustomPrompt="1"/>
          </p:nvPr>
        </p:nvSpPr>
        <p:spPr>
          <a:xfrm>
            <a:off x="192000" y="142875"/>
            <a:ext cx="11814629" cy="2203450"/>
          </a:xfrm>
          <a:custGeom>
            <a:avLst/>
            <a:gdLst>
              <a:gd name="connsiteX0" fmla="*/ 7659801 w 8860972"/>
              <a:gd name="connsiteY0" fmla="*/ 531023 h 2203450"/>
              <a:gd name="connsiteX1" fmla="*/ 7238320 w 8860972"/>
              <a:gd name="connsiteY1" fmla="*/ 1195395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31023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238320 w 8860972"/>
              <a:gd name="connsiteY1" fmla="*/ 1195395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2657 w 8860972"/>
              <a:gd name="connsiteY1" fmla="*/ 1185870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6228 w 8860972"/>
              <a:gd name="connsiteY1" fmla="*/ 1181107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800 w 8860972"/>
              <a:gd name="connsiteY1" fmla="*/ 1185870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800 w 8860972"/>
              <a:gd name="connsiteY1" fmla="*/ 1200157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800 w 8860972"/>
              <a:gd name="connsiteY1" fmla="*/ 1200157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800 w 8860972"/>
              <a:gd name="connsiteY1" fmla="*/ 1200157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66943 w 8860972"/>
              <a:gd name="connsiteY1" fmla="*/ 1190632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63371 w 8860972"/>
              <a:gd name="connsiteY1" fmla="*/ 1185869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799 w 8860972"/>
              <a:gd name="connsiteY1" fmla="*/ 1190632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  <a:gd name="connsiteX0" fmla="*/ 7659801 w 8860972"/>
              <a:gd name="connsiteY0" fmla="*/ 526260 h 2203450"/>
              <a:gd name="connsiteX1" fmla="*/ 7659799 w 8860972"/>
              <a:gd name="connsiteY1" fmla="*/ 1195394 h 2203450"/>
              <a:gd name="connsiteX2" fmla="*/ 8860971 w 8860972"/>
              <a:gd name="connsiteY2" fmla="*/ 1195395 h 2203450"/>
              <a:gd name="connsiteX3" fmla="*/ 8860971 w 8860972"/>
              <a:gd name="connsiteY3" fmla="*/ 526260 h 2203450"/>
              <a:gd name="connsiteX4" fmla="*/ 7659801 w 8860972"/>
              <a:gd name="connsiteY4" fmla="*/ 526260 h 2203450"/>
              <a:gd name="connsiteX5" fmla="*/ 0 w 8860972"/>
              <a:gd name="connsiteY5" fmla="*/ 0 h 2203450"/>
              <a:gd name="connsiteX6" fmla="*/ 8860972 w 8860972"/>
              <a:gd name="connsiteY6" fmla="*/ 0 h 2203450"/>
              <a:gd name="connsiteX7" fmla="*/ 8860972 w 8860972"/>
              <a:gd name="connsiteY7" fmla="*/ 2203450 h 2203450"/>
              <a:gd name="connsiteX8" fmla="*/ 0 w 8860972"/>
              <a:gd name="connsiteY8" fmla="*/ 2203450 h 2203450"/>
              <a:gd name="connsiteX9" fmla="*/ 0 w 8860972"/>
              <a:gd name="connsiteY9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60972" h="2203450">
                <a:moveTo>
                  <a:pt x="7659801" y="526260"/>
                </a:moveTo>
                <a:cubicBezTo>
                  <a:pt x="7657420" y="746130"/>
                  <a:pt x="7662180" y="975524"/>
                  <a:pt x="7659799" y="1195394"/>
                </a:cubicBezTo>
                <a:lnTo>
                  <a:pt x="8860971" y="1195395"/>
                </a:lnTo>
                <a:lnTo>
                  <a:pt x="8860971" y="526260"/>
                </a:lnTo>
                <a:lnTo>
                  <a:pt x="7659801" y="526260"/>
                </a:lnTo>
                <a:close/>
                <a:moveTo>
                  <a:pt x="0" y="0"/>
                </a:moveTo>
                <a:lnTo>
                  <a:pt x="8860972" y="0"/>
                </a:lnTo>
                <a:lnTo>
                  <a:pt x="8860972" y="2203450"/>
                </a:lnTo>
                <a:lnTo>
                  <a:pt x="0" y="22034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da-DK" dirty="0"/>
              <a:t>Indsæt billede –  Find dine billeder i </a:t>
            </a:r>
            <a:r>
              <a:rPr lang="da-DK" dirty="0" err="1"/>
              <a:t>colourbox</a:t>
            </a:r>
            <a:r>
              <a:rPr lang="da-DK" dirty="0"/>
              <a:t> eller </a:t>
            </a:r>
            <a:r>
              <a:rPr lang="da-DK" dirty="0" err="1"/>
              <a:t>Skyfish</a:t>
            </a:r>
            <a:endParaRPr lang="da-DK" dirty="0"/>
          </a:p>
          <a:p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2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401235" y="2732089"/>
            <a:ext cx="4494644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2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433033" y="3546070"/>
            <a:ext cx="4462847" cy="19673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791" y="669135"/>
            <a:ext cx="162610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B4C1-F99F-4D24-9DCC-4B2C71D5565A}" type="datetimeFigureOut">
              <a:rPr lang="da-DK" smtClean="0"/>
              <a:t>28-04-2022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1CC1-F182-4283-B9CB-C8AFC254E9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6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2B46-64DD-234E-8B8D-3948D9123FA6}" type="datetimeFigureOut">
              <a:rPr lang="da-DK" smtClean="0"/>
              <a:t>28-04-2022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873C-9D63-F84D-9703-4BB41D0F0F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8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  <p:sldLayoutId id="2147483651" r:id="rId4"/>
    <p:sldLayoutId id="2147483654" r:id="rId5"/>
    <p:sldLayoutId id="2147483652" r:id="rId6"/>
    <p:sldLayoutId id="2147483653" r:id="rId7"/>
    <p:sldLayoutId id="214748365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cap="all" normalizeH="0">
          <a:solidFill>
            <a:schemeClr val="tx1"/>
          </a:solidFill>
          <a:latin typeface="Oswald"/>
          <a:ea typeface="+mj-ea"/>
          <a:cs typeface="Oswa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457200" rtl="0" eaLnBrk="1" latinLnBrk="0" hangingPunct="1">
        <a:spcBef>
          <a:spcPts val="12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5169" y="2109941"/>
            <a:ext cx="8843279" cy="479137"/>
          </a:xfrm>
        </p:spPr>
        <p:txBody>
          <a:bodyPr/>
          <a:lstStyle/>
          <a:p>
            <a:r>
              <a:rPr lang="da-DK" dirty="0"/>
              <a:t>Status for BNBO-beskyttelsesindsatsen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Odense Kommune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2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5169" y="1630804"/>
            <a:ext cx="10571472" cy="479137"/>
          </a:xfrm>
        </p:spPr>
        <p:txBody>
          <a:bodyPr/>
          <a:lstStyle/>
          <a:p>
            <a:r>
              <a:rPr lang="da-DK" dirty="0"/>
              <a:t>HVAD NU?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0629" y="2276872"/>
            <a:ext cx="8033657" cy="4248472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da-DK" sz="2000" dirty="0"/>
          </a:p>
          <a:p>
            <a:pPr marL="342900" indent="-342900">
              <a:buFontTx/>
              <a:buChar char="-"/>
            </a:pPr>
            <a:r>
              <a:rPr lang="da-DK" dirty="0"/>
              <a:t>Sidste indrapporteringsfrist er 1. oktober 2022 </a:t>
            </a:r>
            <a:r>
              <a:rPr lang="da-DK" sz="2000" dirty="0"/>
              <a:t>(MST har tilføjet en mellem rapporteringsfrist den 1. maj 2022) </a:t>
            </a:r>
          </a:p>
          <a:p>
            <a:pPr marL="342900" indent="-342900">
              <a:buFontTx/>
              <a:buChar char="-"/>
            </a:pPr>
            <a:r>
              <a:rPr lang="da-DK" dirty="0"/>
              <a:t>Det er ikke alene de færdige aftaler, der indberettes. Når der er tilbudt en aftale, skal det indberettes af OK</a:t>
            </a:r>
          </a:p>
          <a:p>
            <a:pPr marL="342900" indent="-342900">
              <a:buFontTx/>
              <a:buChar char="-"/>
            </a:pPr>
            <a:r>
              <a:rPr lang="da-DK" dirty="0"/>
              <a:t>HUSK: De frivillige aftaler skal politisk behandles inden vandværker/vandforsyninger skriver under </a:t>
            </a:r>
            <a:r>
              <a:rPr lang="da-DK" sz="2000" dirty="0"/>
              <a:t>(af hensyn til lodsejers skattefritagelse)</a:t>
            </a:r>
          </a:p>
          <a:p>
            <a:pPr marL="342900" indent="-342900">
              <a:buFontTx/>
              <a:buChar char="-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5883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5169" y="2109941"/>
            <a:ext cx="8843279" cy="479137"/>
          </a:xfrm>
        </p:spPr>
        <p:txBody>
          <a:bodyPr/>
          <a:lstStyle/>
          <a:p>
            <a:r>
              <a:rPr lang="da-DK" dirty="0"/>
              <a:t>Indsatsplaner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Odense Kommune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376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6742" y="1461239"/>
            <a:ext cx="10571472" cy="479137"/>
          </a:xfrm>
        </p:spPr>
        <p:txBody>
          <a:bodyPr/>
          <a:lstStyle/>
          <a:p>
            <a:r>
              <a:rPr lang="da-DK" dirty="0"/>
              <a:t>indsatsplanlægning i Odense Kommune (1)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0772" y="2060848"/>
            <a:ext cx="8033657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Opstartsmøde med de private vandværker og VCS afholdt før påsken i år. – Input til indsatsplanlægningen.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Koordinationsforum (KOOF) er nedsat – tilbagemelding fra KVO mangler vedr. repræsentant for Danske Vandværker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1. møde i KOOF er afholdt – KVO har modtaget referat m.v.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Ambitionsniveau skal endeligt afklares – politisk drøftelsessag i udvalget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Invitation til arbejdsgrupper, som nedsættes under udarbejdelse af indsatsplanen – Vi ønsker aktiv deltagelse fra KVO (det er i sidste ende også jer, som skal arbejde med indsatserne)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Koordinering mellem Assens, Fåborg-Midtfyn og Odense kommuner er vigtig– fælles indvindingsinteresseområder</a:t>
            </a:r>
          </a:p>
        </p:txBody>
      </p:sp>
    </p:spTree>
    <p:extLst>
      <p:ext uri="{BB962C8B-B14F-4D97-AF65-F5344CB8AC3E}">
        <p14:creationId xmlns:p14="http://schemas.microsoft.com/office/powerpoint/2010/main" val="368420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6742" y="980728"/>
            <a:ext cx="10571472" cy="479137"/>
          </a:xfrm>
        </p:spPr>
        <p:txBody>
          <a:bodyPr/>
          <a:lstStyle/>
          <a:p>
            <a:r>
              <a:rPr lang="da-DK" dirty="0"/>
              <a:t>indsatsplanlægning i Odense Kommune (2)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0772" y="1580337"/>
            <a:ext cx="8033657" cy="4608512"/>
          </a:xfrm>
        </p:spPr>
        <p:txBody>
          <a:bodyPr/>
          <a:lstStyle/>
          <a:p>
            <a:r>
              <a:rPr lang="da-DK" sz="1800" dirty="0"/>
              <a:t>Forslag til fælles handlinger/indsatser drøftet på møderne:</a:t>
            </a:r>
          </a:p>
          <a:p>
            <a:pPr marL="285750" indent="-285750">
              <a:buClr>
                <a:schemeClr val="tx1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1) Fælles informationsmateriale til lodsejerne i BNBO, som ikke er omfattet af pesticidaftalen – kan udvides til hele oplandet</a:t>
            </a:r>
          </a:p>
          <a:p>
            <a:pPr marL="342900" indent="-342900">
              <a:buClr>
                <a:schemeClr val="tx1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2) Sløjfningskampagner</a:t>
            </a:r>
          </a:p>
          <a:p>
            <a:pPr marL="342900" indent="-342900">
              <a:buClr>
                <a:schemeClr val="tx1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3) 25 meter zone og BNBO-opgaven er en ”</a:t>
            </a:r>
            <a:r>
              <a:rPr lang="da-DK" sz="1800" dirty="0" err="1"/>
              <a:t>skal”-opgave</a:t>
            </a:r>
            <a:r>
              <a:rPr lang="da-DK" sz="1800" dirty="0"/>
              <a:t>, øvrig indsatsplanlægning er ”kan”- opgaver – der er pt. større politisk vilje til beskyttelse. </a:t>
            </a:r>
          </a:p>
          <a:p>
            <a:pPr marL="342900" indent="-342900">
              <a:buClr>
                <a:schemeClr val="tx1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4) Synergieffekter ønskes – grundvandsbeskyttelse, mål om at Odense er CO2- neutral 2030 (ny politisk bevilling - skovpulje), biodiversitet, grønneste storby</a:t>
            </a:r>
          </a:p>
          <a:p>
            <a:pPr marL="342900" indent="-342900">
              <a:buClr>
                <a:schemeClr val="tx1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5) Samarbejder på tværs af kommunegrænsen evt. økonomiske vandsamarbejder (grundvandsbeskyttelsespulje)</a:t>
            </a:r>
          </a:p>
        </p:txBody>
      </p:sp>
    </p:spTree>
    <p:extLst>
      <p:ext uri="{BB962C8B-B14F-4D97-AF65-F5344CB8AC3E}">
        <p14:creationId xmlns:p14="http://schemas.microsoft.com/office/powerpoint/2010/main" val="56041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d: Sådan overbelastes din krop af fire liter vand om dagen">
            <a:extLst>
              <a:ext uri="{FF2B5EF4-FFF2-40B4-BE49-F238E27FC236}">
                <a16:creationId xmlns:a16="http://schemas.microsoft.com/office/drawing/2014/main" id="{C9617EF6-21B6-4D47-9100-8FD6841D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" y="0"/>
            <a:ext cx="11986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36CC61-E618-49CC-A0D0-96BBA0CC1C4A}"/>
              </a:ext>
            </a:extLst>
          </p:cNvPr>
          <p:cNvGraphicFramePr/>
          <p:nvPr/>
        </p:nvGraphicFramePr>
        <p:xfrm>
          <a:off x="941833" y="0"/>
          <a:ext cx="10297666" cy="686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10">
            <a:extLst>
              <a:ext uri="{FF2B5EF4-FFF2-40B4-BE49-F238E27FC236}">
                <a16:creationId xmlns:a16="http://schemas.microsoft.com/office/drawing/2014/main" id="{C8D2433D-7F83-49E0-B81F-77930CEF6600}"/>
              </a:ext>
            </a:extLst>
          </p:cNvPr>
          <p:cNvSpPr txBox="1">
            <a:spLocks/>
          </p:cNvSpPr>
          <p:nvPr/>
        </p:nvSpPr>
        <p:spPr>
          <a:xfrm>
            <a:off x="693663" y="620687"/>
            <a:ext cx="4494644" cy="813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latin typeface="Oswald" panose="00000500000000000000" pitchFamily="2" charset="0"/>
              </a:rPr>
              <a:t>PROCES</a:t>
            </a:r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id="{A6CA087B-8397-4A95-B4DC-B5A2AB9A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325550"/>
            <a:ext cx="1062037" cy="4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d: Sådan overbelastes din krop af fire liter vand om dagen">
            <a:extLst>
              <a:ext uri="{FF2B5EF4-FFF2-40B4-BE49-F238E27FC236}">
                <a16:creationId xmlns:a16="http://schemas.microsoft.com/office/drawing/2014/main" id="{C9617EF6-21B6-4D47-9100-8FD6841D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" y="0"/>
            <a:ext cx="11986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36CC61-E618-49CC-A0D0-96BBA0CC1C4A}"/>
              </a:ext>
            </a:extLst>
          </p:cNvPr>
          <p:cNvGraphicFramePr/>
          <p:nvPr/>
        </p:nvGraphicFramePr>
        <p:xfrm>
          <a:off x="941833" y="0"/>
          <a:ext cx="10297666" cy="686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pe 3">
            <a:extLst>
              <a:ext uri="{FF2B5EF4-FFF2-40B4-BE49-F238E27FC236}">
                <a16:creationId xmlns:a16="http://schemas.microsoft.com/office/drawing/2014/main" id="{E9C64023-D824-47F9-8DC5-3B1DFBB67532}"/>
              </a:ext>
            </a:extLst>
          </p:cNvPr>
          <p:cNvGrpSpPr/>
          <p:nvPr/>
        </p:nvGrpSpPr>
        <p:grpSpPr>
          <a:xfrm>
            <a:off x="9179966" y="2029801"/>
            <a:ext cx="2059533" cy="4736926"/>
            <a:chOff x="8238132" y="1913649"/>
            <a:chExt cx="2059533" cy="4736926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23D31D8-50A5-4F7C-B995-6625495B78AA}"/>
                </a:ext>
              </a:extLst>
            </p:cNvPr>
            <p:cNvSpPr/>
            <p:nvPr/>
          </p:nvSpPr>
          <p:spPr>
            <a:xfrm>
              <a:off x="8238132" y="1913649"/>
              <a:ext cx="2059533" cy="47369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9BC7E29A-E38E-4D3A-92E2-C27D8840A53F}"/>
                </a:ext>
              </a:extLst>
            </p:cNvPr>
            <p:cNvSpPr txBox="1"/>
            <p:nvPr/>
          </p:nvSpPr>
          <p:spPr>
            <a:xfrm>
              <a:off x="8238132" y="1913649"/>
              <a:ext cx="2059533" cy="4736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065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latin typeface="Oswald" panose="00000500000000000000" pitchFamily="2" charset="0"/>
                </a:rPr>
                <a:t>FEBRUAR 2023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latin typeface="Oswald" panose="00000500000000000000" pitchFamily="2" charset="0"/>
                </a:rPr>
                <a:t>ENDELIG POLITISK</a:t>
              </a:r>
              <a:r>
                <a:rPr lang="da-DK" sz="1400" dirty="0">
                  <a:latin typeface="Oswald" panose="00000500000000000000" pitchFamily="2" charset="0"/>
                </a:rPr>
                <a:t> </a:t>
              </a:r>
              <a:r>
                <a:rPr lang="da-DK" sz="1400" kern="1200" dirty="0">
                  <a:latin typeface="Oswald" panose="00000500000000000000" pitchFamily="2" charset="0"/>
                </a:rPr>
                <a:t>GODKENDELSE</a:t>
              </a:r>
            </a:p>
          </p:txBody>
        </p:sp>
      </p:grpSp>
      <p:pic>
        <p:nvPicPr>
          <p:cNvPr id="7" name="Billede 3">
            <a:extLst>
              <a:ext uri="{FF2B5EF4-FFF2-40B4-BE49-F238E27FC236}">
                <a16:creationId xmlns:a16="http://schemas.microsoft.com/office/drawing/2014/main" id="{AA4D7B34-3ED8-4155-9D7B-36B4B91C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325550"/>
            <a:ext cx="1062037" cy="4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544" y="1493427"/>
            <a:ext cx="10571472" cy="1031656"/>
          </a:xfrm>
        </p:spPr>
        <p:txBody>
          <a:bodyPr/>
          <a:lstStyle/>
          <a:p>
            <a:r>
              <a:rPr lang="da-DK" dirty="0"/>
              <a:t>Indsatsplanlægning – Nationale tilskudspuljer til beskyttelse af drikkevand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0222136-14D2-4ABA-B599-C5DB5976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0" y="3429000"/>
            <a:ext cx="10571472" cy="9250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40FF6C2-602D-4174-8953-562E1EE7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653136"/>
            <a:ext cx="10623550" cy="179162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822B549-B89A-4688-BBD9-1122D01E106B}"/>
              </a:ext>
            </a:extLst>
          </p:cNvPr>
          <p:cNvSpPr txBox="1"/>
          <p:nvPr/>
        </p:nvSpPr>
        <p:spPr>
          <a:xfrm>
            <a:off x="767408" y="2780928"/>
            <a:ext cx="1045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er afsat 170 mio. kr. til Drikkevandsfonden i perioden 2022-2025. </a:t>
            </a:r>
            <a:r>
              <a:rPr lang="da-DK"/>
              <a:t>Bek. </a:t>
            </a:r>
            <a:r>
              <a:rPr lang="da-DK" dirty="0"/>
              <a:t>forventes at træde i kraft i juli 2022.</a:t>
            </a:r>
          </a:p>
        </p:txBody>
      </p:sp>
    </p:spTree>
    <p:extLst>
      <p:ext uri="{BB962C8B-B14F-4D97-AF65-F5344CB8AC3E}">
        <p14:creationId xmlns:p14="http://schemas.microsoft.com/office/powerpoint/2010/main" val="104670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05013" y="1700808"/>
            <a:ext cx="10571472" cy="479137"/>
          </a:xfrm>
        </p:spPr>
        <p:txBody>
          <a:bodyPr/>
          <a:lstStyle/>
          <a:p>
            <a:r>
              <a:rPr lang="da-DK" dirty="0"/>
              <a:t>BNBO STATUS i Odense Kommune – siden sidst (1)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7040" y="2420888"/>
            <a:ext cx="8033657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/>
              <a:t>OKs</a:t>
            </a:r>
            <a:r>
              <a:rPr lang="da-DK" sz="2000" dirty="0"/>
              <a:t> risikovurdering er indrapporteret til miljøportalen - oktober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/>
              <a:t>OKs</a:t>
            </a:r>
            <a:r>
              <a:rPr lang="da-DK" sz="2000" dirty="0"/>
              <a:t> risikovurdering for BNBO, som krydser kommunegrænse er sendt til Assens og Fåborg-Midtfyns kommuner – koordinering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I september 2021 fik alle lodsejere et informationsbrev fra OK. Brevet er i 1. kvartal 2022 fulgt op enten af OK eller af de enkelte vandværker/vandforsyninger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Der er politisk vilje til ekspropriation af berørte matrikler til fordel for vandforsyninger/vandværker (generel beslutning pr. oktober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Møde med alle interesseorganisationer afholdt i november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3995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05013" y="1700808"/>
            <a:ext cx="10571472" cy="479137"/>
          </a:xfrm>
        </p:spPr>
        <p:txBody>
          <a:bodyPr/>
          <a:lstStyle/>
          <a:p>
            <a:r>
              <a:rPr lang="da-DK" dirty="0"/>
              <a:t>BNBO STATUS i Odense Kommune – siden sidst (2)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7040" y="2420888"/>
            <a:ext cx="8033657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Stormøde afholdt af MST, KL, DANVA, Danske Vandværker og </a:t>
            </a:r>
            <a:r>
              <a:rPr lang="da-DK" sz="2000" dirty="0" err="1"/>
              <a:t>Centrovice</a:t>
            </a:r>
            <a:r>
              <a:rPr lang="da-DK" sz="2000" dirty="0"/>
              <a:t> – marts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Politisk forventes det at der sættes turbo på forhandlingerne, så vi kommer i mål!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MST vurdering af kortsigtede forpagtnings/dyrkningsaftaler – det er ikke fremtidssikret og dermed ikke godt nok. Beskyttelsen skal være gældende så længe, der er indvindingsinteresser.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Tvist vedr. økologi (de skal også kompenseres) og generelt  kompensationens størrelse.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Husk det er individuelle forhandlinger og kompensationer.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7369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05013" y="1700808"/>
            <a:ext cx="10571472" cy="479137"/>
          </a:xfrm>
        </p:spPr>
        <p:txBody>
          <a:bodyPr/>
          <a:lstStyle/>
          <a:p>
            <a:r>
              <a:rPr lang="da-DK" dirty="0"/>
              <a:t>INDBERETNINGEN af BNBO STATUS PR. 28. april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7040" y="2420888"/>
            <a:ext cx="8033657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OKs</a:t>
            </a:r>
            <a:r>
              <a:rPr lang="da-DK" dirty="0"/>
              <a:t> opdaterede risikovurdering på baggrund af ny kortlægning er indrapporteret primo 2022 til miljøportalen (Danmarks areal information -DAI)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Allerede udført beskyttelse (skovrejsning, dyrkningsaftaler </a:t>
            </a:r>
            <a:r>
              <a:rPr lang="da-DK" dirty="0" err="1"/>
              <a:t>ect</a:t>
            </a:r>
            <a:r>
              <a:rPr lang="da-DK" dirty="0"/>
              <a:t>.) er også registeret i DAI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Indberetningen sker løbende, når vi har viden om at en samarbejdsaftale er tilbudt/gennemført </a:t>
            </a:r>
            <a:r>
              <a:rPr lang="da-DK" sz="2000" dirty="0"/>
              <a:t>(vigtigt med jeres løbende statusmelding)</a:t>
            </a:r>
            <a:r>
              <a:rPr lang="da-DK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9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129047-AD22-36F5-5200-BD300FCAF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/>
          <a:lstStyle/>
          <a:p>
            <a:r>
              <a:rPr lang="en-US" dirty="0" err="1"/>
              <a:t>Indberetning</a:t>
            </a:r>
            <a:r>
              <a:rPr lang="en-US" dirty="0"/>
              <a:t> for Odense Nord</a:t>
            </a:r>
          </a:p>
          <a:p>
            <a:endParaRPr lang="en-US" dirty="0"/>
          </a:p>
          <a:p>
            <a:r>
              <a:rPr lang="en-US" sz="1200" dirty="0"/>
              <a:t>Lys </a:t>
            </a:r>
            <a:r>
              <a:rPr lang="en-US" sz="1200" dirty="0" err="1"/>
              <a:t>blå</a:t>
            </a:r>
            <a:r>
              <a:rPr lang="en-US" sz="1200" dirty="0"/>
              <a:t> – </a:t>
            </a:r>
            <a:r>
              <a:rPr lang="en-US" sz="1200" dirty="0" err="1"/>
              <a:t>ingen</a:t>
            </a:r>
            <a:r>
              <a:rPr lang="en-US" sz="1200" dirty="0"/>
              <a:t> </a:t>
            </a:r>
            <a:r>
              <a:rPr lang="en-US" sz="1200" dirty="0" err="1"/>
              <a:t>erhvervsmæssig</a:t>
            </a:r>
            <a:r>
              <a:rPr lang="en-US" sz="1200" dirty="0"/>
              <a:t> </a:t>
            </a:r>
            <a:r>
              <a:rPr lang="en-US" sz="1200" dirty="0" err="1"/>
              <a:t>anvendelse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Rød</a:t>
            </a:r>
            <a:r>
              <a:rPr lang="en-US" sz="1200" dirty="0"/>
              <a:t> – </a:t>
            </a:r>
            <a:r>
              <a:rPr lang="en-US" sz="1200" dirty="0" err="1"/>
              <a:t>indsats</a:t>
            </a:r>
            <a:r>
              <a:rPr lang="en-US" sz="1200" dirty="0"/>
              <a:t> </a:t>
            </a:r>
            <a:r>
              <a:rPr lang="en-US" sz="1200" dirty="0" err="1"/>
              <a:t>krævet</a:t>
            </a:r>
            <a:endParaRPr lang="en-US" sz="1200" dirty="0"/>
          </a:p>
          <a:p>
            <a:r>
              <a:rPr lang="en-US" sz="1200" dirty="0"/>
              <a:t>Lys </a:t>
            </a:r>
            <a:r>
              <a:rPr lang="en-US" sz="1200" dirty="0" err="1"/>
              <a:t>grøn</a:t>
            </a:r>
            <a:r>
              <a:rPr lang="en-US" sz="1200" dirty="0"/>
              <a:t> – </a:t>
            </a:r>
            <a:r>
              <a:rPr lang="en-US" sz="1200" dirty="0" err="1"/>
              <a:t>indsats</a:t>
            </a:r>
            <a:r>
              <a:rPr lang="en-US" sz="1200" dirty="0"/>
              <a:t> </a:t>
            </a:r>
            <a:r>
              <a:rPr lang="en-US" sz="1200" dirty="0" err="1"/>
              <a:t>gennemført</a:t>
            </a:r>
            <a:r>
              <a:rPr lang="en-US" sz="1200" dirty="0"/>
              <a:t> (hele BNBO)</a:t>
            </a:r>
          </a:p>
          <a:p>
            <a:r>
              <a:rPr lang="en-US" sz="1200" dirty="0"/>
              <a:t>Mørk </a:t>
            </a:r>
            <a:r>
              <a:rPr lang="en-US" sz="1200" dirty="0" err="1"/>
              <a:t>grøn</a:t>
            </a:r>
            <a:r>
              <a:rPr lang="en-US" sz="1200" dirty="0"/>
              <a:t> – </a:t>
            </a:r>
            <a:r>
              <a:rPr lang="en-US" sz="1200" dirty="0" err="1"/>
              <a:t>indsats</a:t>
            </a:r>
            <a:r>
              <a:rPr lang="en-US" sz="1200" dirty="0"/>
              <a:t> </a:t>
            </a:r>
            <a:r>
              <a:rPr lang="en-US" sz="1200" dirty="0" err="1"/>
              <a:t>gennemført</a:t>
            </a:r>
            <a:r>
              <a:rPr lang="en-US" sz="1200" dirty="0"/>
              <a:t> (dele </a:t>
            </a:r>
            <a:r>
              <a:rPr lang="en-US" sz="1200" dirty="0" err="1"/>
              <a:t>af</a:t>
            </a:r>
            <a:r>
              <a:rPr lang="en-US" sz="1200" dirty="0"/>
              <a:t> BNBO)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D3F4568-A114-47A5-BECF-921545B3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" y="188640"/>
            <a:ext cx="7056128" cy="6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60656B-620C-4FF6-BCA6-B2AE4D08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" y="1907795"/>
            <a:ext cx="7281333" cy="3058159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129047-AD22-36F5-5200-BD300FCAF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Indberetning</a:t>
            </a:r>
            <a:r>
              <a:rPr lang="en-US" dirty="0"/>
              <a:t> for Odense Vest (</a:t>
            </a:r>
            <a:r>
              <a:rPr lang="en-US" dirty="0" err="1"/>
              <a:t>Bolbro</a:t>
            </a:r>
            <a:r>
              <a:rPr lang="en-US" dirty="0"/>
              <a:t> og </a:t>
            </a:r>
            <a:r>
              <a:rPr lang="en-US" dirty="0" err="1"/>
              <a:t>Eksecermarken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1700" dirty="0" err="1"/>
              <a:t>Rød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krævet</a:t>
            </a:r>
            <a:endParaRPr lang="en-US" sz="1700" dirty="0"/>
          </a:p>
          <a:p>
            <a:r>
              <a:rPr lang="en-US" sz="1700" dirty="0"/>
              <a:t>Gul – </a:t>
            </a:r>
            <a:r>
              <a:rPr lang="en-US" sz="1700" dirty="0" err="1"/>
              <a:t>Påbud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MBL §26a</a:t>
            </a:r>
          </a:p>
          <a:p>
            <a:r>
              <a:rPr lang="en-US" sz="1700" dirty="0"/>
              <a:t>Lys </a:t>
            </a:r>
            <a:r>
              <a:rPr lang="en-US" sz="1700" dirty="0" err="1"/>
              <a:t>grøn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gennemført</a:t>
            </a:r>
            <a:r>
              <a:rPr lang="en-US" sz="1700" dirty="0"/>
              <a:t> (hele BNBO)</a:t>
            </a:r>
          </a:p>
          <a:p>
            <a:r>
              <a:rPr lang="en-US" sz="1700" dirty="0"/>
              <a:t>Mørk </a:t>
            </a:r>
            <a:r>
              <a:rPr lang="en-US" sz="1700" dirty="0" err="1"/>
              <a:t>grøn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gennemført</a:t>
            </a:r>
            <a:r>
              <a:rPr lang="en-US" sz="1700" dirty="0"/>
              <a:t> (dele </a:t>
            </a:r>
            <a:r>
              <a:rPr lang="en-US" sz="1700" dirty="0" err="1"/>
              <a:t>af</a:t>
            </a:r>
            <a:r>
              <a:rPr lang="en-US" sz="1700" dirty="0"/>
              <a:t> BNBO)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129047-AD22-36F5-5200-BD300FCAF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Indberetning</a:t>
            </a:r>
            <a:r>
              <a:rPr lang="en-US" dirty="0"/>
              <a:t> for Odense </a:t>
            </a:r>
            <a:r>
              <a:rPr lang="en-US" dirty="0" err="1"/>
              <a:t>SydVest</a:t>
            </a:r>
            <a:endParaRPr lang="en-US" dirty="0"/>
          </a:p>
          <a:p>
            <a:endParaRPr lang="en-US" dirty="0"/>
          </a:p>
          <a:p>
            <a:r>
              <a:rPr lang="en-US" sz="1700" dirty="0"/>
              <a:t>Lys </a:t>
            </a:r>
            <a:r>
              <a:rPr lang="en-US" sz="1700" dirty="0" err="1"/>
              <a:t>blå</a:t>
            </a:r>
            <a:r>
              <a:rPr lang="en-US" sz="1700" dirty="0"/>
              <a:t> – </a:t>
            </a:r>
            <a:r>
              <a:rPr lang="en-US" sz="1700" dirty="0" err="1"/>
              <a:t>ingen</a:t>
            </a:r>
            <a:r>
              <a:rPr lang="en-US" sz="1700" dirty="0"/>
              <a:t> </a:t>
            </a:r>
            <a:r>
              <a:rPr lang="en-US" sz="1700" dirty="0" err="1"/>
              <a:t>erhvervsmæssig</a:t>
            </a:r>
            <a:r>
              <a:rPr lang="en-US" sz="1700" dirty="0"/>
              <a:t> </a:t>
            </a:r>
            <a:r>
              <a:rPr lang="en-US" sz="1700" dirty="0" err="1"/>
              <a:t>anvendelse</a:t>
            </a:r>
            <a:r>
              <a:rPr lang="en-US" sz="1700" dirty="0"/>
              <a:t> </a:t>
            </a:r>
          </a:p>
          <a:p>
            <a:r>
              <a:rPr lang="en-US" sz="1700" dirty="0"/>
              <a:t>Mørk </a:t>
            </a:r>
            <a:r>
              <a:rPr lang="en-US" sz="1700" dirty="0" err="1"/>
              <a:t>blå</a:t>
            </a:r>
            <a:r>
              <a:rPr lang="en-US" sz="1700" dirty="0"/>
              <a:t> – </a:t>
            </a:r>
            <a:r>
              <a:rPr lang="en-US" sz="1700" dirty="0" err="1"/>
              <a:t>ingen</a:t>
            </a:r>
            <a:r>
              <a:rPr lang="en-US" sz="1700" dirty="0"/>
              <a:t>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påkrævet</a:t>
            </a:r>
            <a:endParaRPr lang="en-US" sz="1700" dirty="0"/>
          </a:p>
          <a:p>
            <a:r>
              <a:rPr lang="en-US" sz="1700" dirty="0" err="1"/>
              <a:t>Rød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krævet</a:t>
            </a:r>
            <a:endParaRPr lang="en-US" sz="1700" dirty="0"/>
          </a:p>
          <a:p>
            <a:r>
              <a:rPr lang="en-US" sz="1700" dirty="0" err="1"/>
              <a:t>grå</a:t>
            </a:r>
            <a:r>
              <a:rPr lang="en-US" sz="1700" dirty="0"/>
              <a:t> –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gennemgået</a:t>
            </a:r>
            <a:endParaRPr lang="en-US" sz="1700" dirty="0"/>
          </a:p>
          <a:p>
            <a:r>
              <a:rPr lang="en-US" sz="1700" dirty="0"/>
              <a:t>Mørk </a:t>
            </a:r>
            <a:r>
              <a:rPr lang="en-US" sz="1700" dirty="0" err="1"/>
              <a:t>grøn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gennemført</a:t>
            </a:r>
            <a:r>
              <a:rPr lang="en-US" sz="1700" dirty="0"/>
              <a:t> (dele </a:t>
            </a:r>
            <a:r>
              <a:rPr lang="en-US" sz="1700" dirty="0" err="1"/>
              <a:t>af</a:t>
            </a:r>
            <a:r>
              <a:rPr lang="en-US" sz="1700" dirty="0"/>
              <a:t> BNBO)</a:t>
            </a:r>
          </a:p>
          <a:p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C6C5FC-6491-4976-A777-897CC540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684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129047-AD22-36F5-5200-BD300FCAF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>
            <a:normAutofit/>
          </a:bodyPr>
          <a:lstStyle/>
          <a:p>
            <a:r>
              <a:rPr lang="en-US" dirty="0" err="1"/>
              <a:t>Indberetning</a:t>
            </a:r>
            <a:r>
              <a:rPr lang="en-US" dirty="0"/>
              <a:t> for Odense Syd</a:t>
            </a:r>
          </a:p>
          <a:p>
            <a:endParaRPr lang="en-US" dirty="0"/>
          </a:p>
          <a:p>
            <a:r>
              <a:rPr lang="en-US" sz="1500" dirty="0"/>
              <a:t>Lys </a:t>
            </a:r>
            <a:r>
              <a:rPr lang="en-US" sz="1500" dirty="0" err="1"/>
              <a:t>blå</a:t>
            </a:r>
            <a:r>
              <a:rPr lang="en-US" sz="1500" dirty="0"/>
              <a:t> – </a:t>
            </a:r>
            <a:r>
              <a:rPr lang="en-US" sz="1500" dirty="0" err="1"/>
              <a:t>ingen</a:t>
            </a:r>
            <a:r>
              <a:rPr lang="en-US" sz="1500" dirty="0"/>
              <a:t> </a:t>
            </a:r>
            <a:r>
              <a:rPr lang="en-US" sz="1500" dirty="0" err="1"/>
              <a:t>erhvervsmæssig</a:t>
            </a:r>
            <a:r>
              <a:rPr lang="en-US" sz="1500" dirty="0"/>
              <a:t> </a:t>
            </a:r>
            <a:r>
              <a:rPr lang="en-US" sz="1500" dirty="0" err="1"/>
              <a:t>anvendelse</a:t>
            </a:r>
            <a:r>
              <a:rPr lang="en-US" sz="1500" dirty="0"/>
              <a:t> </a:t>
            </a:r>
          </a:p>
          <a:p>
            <a:r>
              <a:rPr lang="en-US" sz="1500" dirty="0" err="1"/>
              <a:t>Rød</a:t>
            </a:r>
            <a:r>
              <a:rPr lang="en-US" sz="1500" dirty="0"/>
              <a:t> – </a:t>
            </a:r>
            <a:r>
              <a:rPr lang="en-US" sz="1500" dirty="0" err="1"/>
              <a:t>indsats</a:t>
            </a:r>
            <a:r>
              <a:rPr lang="en-US" sz="1500" dirty="0"/>
              <a:t> </a:t>
            </a:r>
            <a:r>
              <a:rPr lang="en-US" sz="1500" dirty="0" err="1"/>
              <a:t>krævet</a:t>
            </a:r>
            <a:endParaRPr lang="en-US" sz="1500" dirty="0"/>
          </a:p>
          <a:p>
            <a:r>
              <a:rPr lang="en-US" sz="1500" dirty="0"/>
              <a:t>Gul – </a:t>
            </a:r>
            <a:r>
              <a:rPr lang="en-US" sz="1500" dirty="0" err="1"/>
              <a:t>aftale</a:t>
            </a:r>
            <a:r>
              <a:rPr lang="en-US" sz="1500" dirty="0"/>
              <a:t> </a:t>
            </a:r>
            <a:r>
              <a:rPr lang="en-US" sz="1500" dirty="0" err="1"/>
              <a:t>tilbudt</a:t>
            </a:r>
            <a:endParaRPr lang="en-US" sz="1500" dirty="0"/>
          </a:p>
          <a:p>
            <a:r>
              <a:rPr lang="en-US" sz="1500" dirty="0"/>
              <a:t>Lys </a:t>
            </a:r>
            <a:r>
              <a:rPr lang="en-US" sz="1500" dirty="0" err="1"/>
              <a:t>grøn</a:t>
            </a:r>
            <a:r>
              <a:rPr lang="en-US" sz="1500" dirty="0"/>
              <a:t> – </a:t>
            </a:r>
            <a:r>
              <a:rPr lang="en-US" sz="1500" dirty="0" err="1"/>
              <a:t>indsats</a:t>
            </a:r>
            <a:r>
              <a:rPr lang="en-US" sz="1500" dirty="0"/>
              <a:t> </a:t>
            </a:r>
            <a:r>
              <a:rPr lang="en-US" sz="1500" dirty="0" err="1"/>
              <a:t>gennemført</a:t>
            </a:r>
            <a:r>
              <a:rPr lang="en-US" sz="1500" dirty="0"/>
              <a:t> (hele BNBO)</a:t>
            </a:r>
          </a:p>
          <a:p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D7EB20B-3200-491C-9FC3-36E68964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5" y="663712"/>
            <a:ext cx="71451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129047-AD22-36F5-5200-BD300FCAFA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6213" y="3068638"/>
            <a:ext cx="3566187" cy="3278312"/>
          </a:xfrm>
        </p:spPr>
        <p:txBody>
          <a:bodyPr>
            <a:normAutofit/>
          </a:bodyPr>
          <a:lstStyle/>
          <a:p>
            <a:r>
              <a:rPr lang="en-US" dirty="0" err="1"/>
              <a:t>Indberetning</a:t>
            </a:r>
            <a:r>
              <a:rPr lang="en-US" dirty="0"/>
              <a:t> for Odense </a:t>
            </a:r>
            <a:r>
              <a:rPr lang="en-US" dirty="0" err="1"/>
              <a:t>Sydøst</a:t>
            </a:r>
            <a:endParaRPr lang="en-US" dirty="0"/>
          </a:p>
          <a:p>
            <a:endParaRPr lang="en-US" dirty="0"/>
          </a:p>
          <a:p>
            <a:r>
              <a:rPr lang="en-US" sz="1700" dirty="0"/>
              <a:t>Mørk </a:t>
            </a:r>
            <a:r>
              <a:rPr lang="en-US" sz="1700" dirty="0" err="1"/>
              <a:t>blå</a:t>
            </a:r>
            <a:r>
              <a:rPr lang="en-US" sz="1700" dirty="0"/>
              <a:t> – </a:t>
            </a:r>
            <a:r>
              <a:rPr lang="en-US" sz="1700" dirty="0" err="1"/>
              <a:t>ingen</a:t>
            </a:r>
            <a:r>
              <a:rPr lang="en-US" sz="1700" dirty="0"/>
              <a:t>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påkrævet</a:t>
            </a:r>
            <a:endParaRPr lang="en-US" sz="1700" dirty="0"/>
          </a:p>
          <a:p>
            <a:r>
              <a:rPr lang="en-US" sz="1700" dirty="0" err="1"/>
              <a:t>Rød</a:t>
            </a:r>
            <a:r>
              <a:rPr lang="en-US" sz="1700" dirty="0"/>
              <a:t> – </a:t>
            </a:r>
            <a:r>
              <a:rPr lang="en-US" sz="1700" dirty="0" err="1"/>
              <a:t>indsats</a:t>
            </a:r>
            <a:r>
              <a:rPr lang="en-US" sz="1700" dirty="0"/>
              <a:t> </a:t>
            </a:r>
            <a:r>
              <a:rPr lang="en-US" sz="1700" dirty="0" err="1"/>
              <a:t>krævet</a:t>
            </a:r>
            <a:endParaRPr lang="en-US" sz="1700" dirty="0"/>
          </a:p>
          <a:p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74CD27-952A-47AC-8729-22C9ADB9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49" y="1317501"/>
            <a:ext cx="6740522" cy="41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397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denseFarver">
      <a:dk1>
        <a:srgbClr val="002E5E"/>
      </a:dk1>
      <a:lt1>
        <a:srgbClr val="0098CE"/>
      </a:lt1>
      <a:dk2>
        <a:srgbClr val="00708D"/>
      </a:dk2>
      <a:lt2>
        <a:srgbClr val="CDA000"/>
      </a:lt2>
      <a:accent1>
        <a:srgbClr val="FFDC00"/>
      </a:accent1>
      <a:accent2>
        <a:srgbClr val="A7172B"/>
      </a:accent2>
      <a:accent3>
        <a:srgbClr val="E61770"/>
      </a:accent3>
      <a:accent4>
        <a:srgbClr val="00643F"/>
      </a:accent4>
      <a:accent5>
        <a:srgbClr val="008F49"/>
      </a:accent5>
      <a:accent6>
        <a:srgbClr val="97BF0D"/>
      </a:accent6>
      <a:hlink>
        <a:srgbClr val="AEA8A3"/>
      </a:hlink>
      <a:folHlink>
        <a:srgbClr val="E2DCD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K_DK_16X9_ppt 20170116.potx" id="{9C276D58-240D-4CE2-94DA-FBBC65FAF08C}" vid="{426B1FBC-53A4-4AB2-BA0C-9870ECE135A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817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Oswald</vt:lpstr>
      <vt:lpstr>Kontortema</vt:lpstr>
      <vt:lpstr>Status for BNBO-beskyttelsesindsatsen</vt:lpstr>
      <vt:lpstr>BNBO STATUS i Odense Kommune – siden sidst (1)</vt:lpstr>
      <vt:lpstr>BNBO STATUS i Odense Kommune – siden sidst (2)</vt:lpstr>
      <vt:lpstr>INDBERETNINGEN af BNBO STATUS PR. 28. april 2022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NU?</vt:lpstr>
      <vt:lpstr>Indsatsplaner 2022</vt:lpstr>
      <vt:lpstr>indsatsplanlægning i Odense Kommune (1)</vt:lpstr>
      <vt:lpstr>indsatsplanlægning i Odense Kommune (2)</vt:lpstr>
      <vt:lpstr>PowerPoint-præsentation</vt:lpstr>
      <vt:lpstr>PowerPoint-præsentation</vt:lpstr>
      <vt:lpstr>Indsatsplanlægning – Nationale tilskudspuljer til beskyttelse af drikkevand</vt:lpstr>
    </vt:vector>
  </TitlesOfParts>
  <Company>Red Ink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Grissell Christensen</dc:creator>
  <cp:lastModifiedBy>Henrik Uhd Markussen</cp:lastModifiedBy>
  <cp:revision>60</cp:revision>
  <dcterms:created xsi:type="dcterms:W3CDTF">2016-10-06T11:25:58Z</dcterms:created>
  <dcterms:modified xsi:type="dcterms:W3CDTF">2022-04-28T09:20:11Z</dcterms:modified>
</cp:coreProperties>
</file>