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sldIdLst>
    <p:sldId id="256" r:id="rId2"/>
    <p:sldId id="258" r:id="rId3"/>
    <p:sldId id="259" r:id="rId4"/>
    <p:sldId id="260" r:id="rId5"/>
    <p:sldId id="261" r:id="rId6"/>
    <p:sldId id="262" r:id="rId7"/>
    <p:sldId id="264" r:id="rId8"/>
    <p:sldId id="263" r:id="rId9"/>
    <p:sldId id="267" r:id="rId10"/>
    <p:sldId id="265" r:id="rId11"/>
    <p:sldId id="268" r:id="rId12"/>
    <p:sldId id="266" r:id="rId13"/>
    <p:sldId id="270" r:id="rId14"/>
    <p:sldId id="257" r:id="rId15"/>
    <p:sldId id="269" r:id="rId16"/>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87A94B-F5E6-4B6E-BC77-4512BCF856F7}" type="datetimeFigureOut">
              <a:rPr lang="da-DK" smtClean="0"/>
              <a:t>10-04-2014</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F248A1-FAB0-4A5E-8986-0201A50D8E86}" type="slidenum">
              <a:rPr lang="da-DK" smtClean="0"/>
              <a:t>‹nr.›</a:t>
            </a:fld>
            <a:endParaRPr lang="da-DK"/>
          </a:p>
        </p:txBody>
      </p:sp>
    </p:spTree>
    <p:extLst>
      <p:ext uri="{BB962C8B-B14F-4D97-AF65-F5344CB8AC3E}">
        <p14:creationId xmlns:p14="http://schemas.microsoft.com/office/powerpoint/2010/main" val="2337535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77F248A1-FAB0-4A5E-8986-0201A50D8E86}" type="slidenum">
              <a:rPr lang="da-DK" smtClean="0"/>
              <a:t>10</a:t>
            </a:fld>
            <a:endParaRPr lang="da-DK"/>
          </a:p>
        </p:txBody>
      </p:sp>
    </p:spTree>
    <p:extLst>
      <p:ext uri="{BB962C8B-B14F-4D97-AF65-F5344CB8AC3E}">
        <p14:creationId xmlns:p14="http://schemas.microsoft.com/office/powerpoint/2010/main" val="3830052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da-DK" smtClean="0"/>
              <a:t>Klik for at redigere i master</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en-US" dirty="0"/>
          </a:p>
        </p:txBody>
      </p:sp>
      <p:sp>
        <p:nvSpPr>
          <p:cNvPr id="4" name="Date Placeholder 3"/>
          <p:cNvSpPr>
            <a:spLocks noGrp="1"/>
          </p:cNvSpPr>
          <p:nvPr>
            <p:ph type="dt" sz="half" idx="10"/>
          </p:nvPr>
        </p:nvSpPr>
        <p:spPr/>
        <p:txBody>
          <a:bodyPr/>
          <a:lstStyle/>
          <a:p>
            <a:fld id="{FB953CC5-32AC-4936-87DC-D36B1893B3D9}" type="datetimeFigureOut">
              <a:rPr lang="da-DK" smtClean="0"/>
              <a:t>10-04-2014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F2B3B58-FB15-4FA1-8182-0E41C0CDEE7F}" type="slidenum">
              <a:rPr lang="da-DK" smtClean="0"/>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FB953CC5-32AC-4936-87DC-D36B1893B3D9}" type="datetimeFigureOut">
              <a:rPr lang="da-DK" smtClean="0"/>
              <a:t>10-04-2014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F2B3B58-FB15-4FA1-8182-0E41C0CDEE7F}" type="slidenum">
              <a:rPr lang="da-DK" smtClean="0"/>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et titel og teks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B953CC5-32AC-4936-87DC-D36B1893B3D9}" type="datetimeFigureOut">
              <a:rPr lang="da-DK" smtClean="0"/>
              <a:t>10-04-2014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F2B3B58-FB15-4FA1-8182-0E41C0CDEE7F}" type="slidenum">
              <a:rPr lang="da-DK" smtClean="0"/>
              <a:t>‹nr.›</a:t>
            </a:fld>
            <a:endParaRPr lang="da-DK"/>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da-DK" smtClean="0"/>
              <a:t>Klik for at redigere i master</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FB953CC5-32AC-4936-87DC-D36B1893B3D9}" type="datetimeFigureOut">
              <a:rPr lang="da-DK" smtClean="0"/>
              <a:t>10-04-2014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F2B3B58-FB15-4FA1-8182-0E41C0CDEE7F}" type="slidenum">
              <a:rPr lang="da-DK" smtClean="0"/>
              <a:t>‹nr.›</a:t>
            </a:fld>
            <a:endParaRPr lang="da-DK"/>
          </a:p>
        </p:txBody>
      </p:sp>
      <p:sp>
        <p:nvSpPr>
          <p:cNvPr id="7" name="Title 6"/>
          <p:cNvSpPr>
            <a:spLocks noGrp="1"/>
          </p:cNvSpPr>
          <p:nvPr>
            <p:ph type="title"/>
          </p:nvPr>
        </p:nvSpPr>
        <p:spPr/>
        <p:txBody>
          <a:bodyPr/>
          <a:lstStyle/>
          <a:p>
            <a:r>
              <a:rPr lang="da-DK" smtClean="0"/>
              <a:t>Klik for at redigere i master</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da-DK" smtClean="0"/>
              <a:t>Klik for at redigere i master</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FB953CC5-32AC-4936-87DC-D36B1893B3D9}" type="datetimeFigureOut">
              <a:rPr lang="da-DK" smtClean="0"/>
              <a:t>10-04-2014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F2B3B58-FB15-4FA1-8182-0E41C0CDEE7F}" type="slidenum">
              <a:rPr lang="da-DK" smtClean="0"/>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a:p>
        </p:txBody>
      </p:sp>
      <p:sp>
        <p:nvSpPr>
          <p:cNvPr id="5" name="Date Placeholder 4"/>
          <p:cNvSpPr>
            <a:spLocks noGrp="1"/>
          </p:cNvSpPr>
          <p:nvPr>
            <p:ph type="dt" sz="half" idx="10"/>
          </p:nvPr>
        </p:nvSpPr>
        <p:spPr/>
        <p:txBody>
          <a:bodyPr/>
          <a:lstStyle/>
          <a:p>
            <a:fld id="{FB953CC5-32AC-4936-87DC-D36B1893B3D9}" type="datetimeFigureOut">
              <a:rPr lang="da-DK" smtClean="0"/>
              <a:t>10-04-2014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CF2B3B58-FB15-4FA1-8182-0E41C0CDEE7F}" type="slidenum">
              <a:rPr lang="da-DK" smtClean="0"/>
              <a:t>‹nr.›</a:t>
            </a:fld>
            <a:endParaRPr lang="da-DK"/>
          </a:p>
        </p:txBody>
      </p:sp>
      <p:sp>
        <p:nvSpPr>
          <p:cNvPr id="9" name="Content Placeholder 8"/>
          <p:cNvSpPr>
            <a:spLocks noGrp="1"/>
          </p:cNvSpPr>
          <p:nvPr>
            <p:ph sz="quarter" idx="13"/>
          </p:nvPr>
        </p:nvSpPr>
        <p:spPr>
          <a:xfrm>
            <a:off x="676655" y="2679192"/>
            <a:ext cx="3822192" cy="34472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smtClean="0"/>
              <a:t>Klik for at redigere i master</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FB953CC5-32AC-4936-87DC-D36B1893B3D9}" type="datetimeFigureOut">
              <a:rPr lang="da-DK" smtClean="0"/>
              <a:t>10-04-2014</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CF2B3B58-FB15-4FA1-8182-0E41C0CDEE7F}" type="slidenum">
              <a:rPr lang="da-DK" smtClean="0"/>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a:p>
        </p:txBody>
      </p:sp>
      <p:sp>
        <p:nvSpPr>
          <p:cNvPr id="3" name="Date Placeholder 2"/>
          <p:cNvSpPr>
            <a:spLocks noGrp="1"/>
          </p:cNvSpPr>
          <p:nvPr>
            <p:ph type="dt" sz="half" idx="10"/>
          </p:nvPr>
        </p:nvSpPr>
        <p:spPr/>
        <p:txBody>
          <a:bodyPr/>
          <a:lstStyle/>
          <a:p>
            <a:fld id="{FB953CC5-32AC-4936-87DC-D36B1893B3D9}" type="datetimeFigureOut">
              <a:rPr lang="da-DK" smtClean="0"/>
              <a:t>10-04-2014</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CF2B3B58-FB15-4FA1-8182-0E41C0CDEE7F}" type="slidenum">
              <a:rPr lang="da-DK" smtClean="0"/>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B953CC5-32AC-4936-87DC-D36B1893B3D9}" type="datetimeFigureOut">
              <a:rPr lang="da-DK" smtClean="0"/>
              <a:t>10-04-2014</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CF2B3B58-FB15-4FA1-8182-0E41C0CDEE7F}" type="slidenum">
              <a:rPr lang="da-DK" smtClean="0"/>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B953CC5-32AC-4936-87DC-D36B1893B3D9}" type="datetimeFigureOut">
              <a:rPr lang="da-DK" smtClean="0"/>
              <a:t>10-04-2014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CF2B3B58-FB15-4FA1-8182-0E41C0CDEE7F}" type="slidenum">
              <a:rPr lang="da-DK" smtClean="0"/>
              <a:t>‹nr.›</a:t>
            </a:fld>
            <a:endParaRPr lang="da-DK"/>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da-DK" smtClean="0"/>
              <a:t>Klik for at redigere i master</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da-DK" smtClean="0"/>
              <a:t>Klik for at redigere i master</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FB953CC5-32AC-4936-87DC-D36B1893B3D9}" type="datetimeFigureOut">
              <a:rPr lang="da-DK" smtClean="0"/>
              <a:t>10-04-2014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CF2B3B58-FB15-4FA1-8182-0E41C0CDEE7F}" type="slidenum">
              <a:rPr lang="da-DK" smtClean="0"/>
              <a:t>‹nr.›</a:t>
            </a:fld>
            <a:endParaRPr lang="da-DK"/>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da-DK" smtClean="0"/>
              <a:t>Klik for at redigere i master</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B953CC5-32AC-4936-87DC-D36B1893B3D9}" type="datetimeFigureOut">
              <a:rPr lang="da-DK" smtClean="0"/>
              <a:t>10-04-2014</a:t>
            </a:fld>
            <a:endParaRPr lang="da-DK"/>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da-DK"/>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F2B3B58-FB15-4FA1-8182-0E41C0CDEE7F}" type="slidenum">
              <a:rPr lang="da-DK" smtClean="0"/>
              <a:t>‹nr.›</a:t>
            </a:fld>
            <a:endParaRPr lang="da-DK"/>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a-DK" b="1" dirty="0" smtClean="0"/>
              <a:t>DDS</a:t>
            </a:r>
            <a:br>
              <a:rPr lang="da-DK" b="1" dirty="0" smtClean="0"/>
            </a:br>
            <a:r>
              <a:rPr lang="da-DK" b="1" dirty="0" smtClean="0"/>
              <a:t>Dokumenteret Drikkevands Sikkerhed i Odense Kommune</a:t>
            </a:r>
            <a:endParaRPr lang="da-DK" b="1" dirty="0"/>
          </a:p>
        </p:txBody>
      </p:sp>
      <p:sp>
        <p:nvSpPr>
          <p:cNvPr id="3" name="Undertitel 2"/>
          <p:cNvSpPr>
            <a:spLocks noGrp="1"/>
          </p:cNvSpPr>
          <p:nvPr>
            <p:ph type="subTitle" idx="1"/>
          </p:nvPr>
        </p:nvSpPr>
        <p:spPr>
          <a:xfrm>
            <a:off x="1403648" y="3501008"/>
            <a:ext cx="6400800" cy="2753320"/>
          </a:xfrm>
        </p:spPr>
        <p:txBody>
          <a:bodyPr>
            <a:normAutofit/>
          </a:bodyPr>
          <a:lstStyle/>
          <a:p>
            <a:r>
              <a:rPr lang="da-DK" b="1" dirty="0" smtClean="0"/>
              <a:t>KVO Repræsentantskabsmøde</a:t>
            </a:r>
          </a:p>
          <a:p>
            <a:r>
              <a:rPr lang="da-DK" b="1" dirty="0" smtClean="0"/>
              <a:t>10. april 2014</a:t>
            </a:r>
          </a:p>
          <a:p>
            <a:endParaRPr lang="da-DK" b="1" dirty="0"/>
          </a:p>
          <a:p>
            <a:endParaRPr lang="da-DK" b="1" dirty="0" smtClean="0"/>
          </a:p>
          <a:p>
            <a:endParaRPr lang="da-DK" b="1" dirty="0" smtClean="0"/>
          </a:p>
          <a:p>
            <a:endParaRPr lang="da-DK" b="1" dirty="0"/>
          </a:p>
          <a:p>
            <a:r>
              <a:rPr lang="da-DK" b="1" dirty="0" smtClean="0"/>
              <a:t>					Richard Jensen</a:t>
            </a:r>
            <a:endParaRPr lang="da-DK" b="1" dirty="0"/>
          </a:p>
        </p:txBody>
      </p:sp>
    </p:spTree>
    <p:extLst>
      <p:ext uri="{BB962C8B-B14F-4D97-AF65-F5344CB8AC3E}">
        <p14:creationId xmlns:p14="http://schemas.microsoft.com/office/powerpoint/2010/main" val="1380427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Autofit/>
          </a:bodyPr>
          <a:lstStyle/>
          <a:p>
            <a:r>
              <a:rPr lang="da-DK" dirty="0" smtClean="0"/>
              <a:t>De fælles projekter, som vandværkerne og kommunen i fællesskab gennemførte i 2010-2012, kan betragtes som en tidlig opstart af DDS</a:t>
            </a:r>
          </a:p>
          <a:p>
            <a:r>
              <a:rPr lang="da-DK" dirty="0" smtClean="0"/>
              <a:t>3 DDS-emner blev undersøgt:</a:t>
            </a:r>
          </a:p>
          <a:p>
            <a:pPr marL="0" indent="0">
              <a:buNone/>
            </a:pPr>
            <a:r>
              <a:rPr lang="da-DK" dirty="0"/>
              <a:t> </a:t>
            </a:r>
            <a:r>
              <a:rPr lang="da-DK" dirty="0" smtClean="0"/>
              <a:t>       * Truslen fra kartoffelpesticider mod den fremtidige</a:t>
            </a:r>
          </a:p>
          <a:p>
            <a:pPr marL="0" indent="0">
              <a:buNone/>
            </a:pPr>
            <a:r>
              <a:rPr lang="da-DK" dirty="0"/>
              <a:t> </a:t>
            </a:r>
            <a:r>
              <a:rPr lang="da-DK" dirty="0" smtClean="0"/>
              <a:t>          forsyningssikkerhed (i en ”kartoffelkommune”)</a:t>
            </a:r>
          </a:p>
          <a:p>
            <a:pPr marL="0" indent="0">
              <a:buNone/>
            </a:pPr>
            <a:r>
              <a:rPr lang="da-DK" dirty="0"/>
              <a:t> </a:t>
            </a:r>
            <a:r>
              <a:rPr lang="da-DK" dirty="0" smtClean="0"/>
              <a:t>       * Forøget bakteriologisk prøvetagningsfrekvens</a:t>
            </a:r>
          </a:p>
          <a:p>
            <a:pPr marL="0" indent="0">
              <a:buNone/>
            </a:pPr>
            <a:r>
              <a:rPr lang="da-DK" dirty="0"/>
              <a:t> </a:t>
            </a:r>
            <a:r>
              <a:rPr lang="da-DK" dirty="0" smtClean="0"/>
              <a:t>       * Utætheder i vandværkets systemer (efter regn)</a:t>
            </a:r>
          </a:p>
        </p:txBody>
      </p:sp>
      <p:sp>
        <p:nvSpPr>
          <p:cNvPr id="3" name="Titel 2"/>
          <p:cNvSpPr>
            <a:spLocks noGrp="1"/>
          </p:cNvSpPr>
          <p:nvPr>
            <p:ph type="title"/>
          </p:nvPr>
        </p:nvSpPr>
        <p:spPr/>
        <p:txBody>
          <a:bodyPr>
            <a:normAutofit/>
          </a:bodyPr>
          <a:lstStyle/>
          <a:p>
            <a:r>
              <a:rPr lang="da-DK" sz="4000" dirty="0" smtClean="0"/>
              <a:t>DDS i Odense Kommune</a:t>
            </a:r>
            <a:endParaRPr lang="da-DK" sz="4000" dirty="0"/>
          </a:p>
        </p:txBody>
      </p:sp>
    </p:spTree>
    <p:extLst>
      <p:ext uri="{BB962C8B-B14F-4D97-AF65-F5344CB8AC3E}">
        <p14:creationId xmlns:p14="http://schemas.microsoft.com/office/powerpoint/2010/main" val="2476673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lnSpcReduction="10000"/>
          </a:bodyPr>
          <a:lstStyle/>
          <a:p>
            <a:r>
              <a:rPr lang="da-DK" sz="3600" dirty="0"/>
              <a:t>Hjælper </a:t>
            </a:r>
            <a:r>
              <a:rPr lang="da-DK" sz="3600" dirty="0" smtClean="0"/>
              <a:t>det så?</a:t>
            </a:r>
          </a:p>
          <a:p>
            <a:r>
              <a:rPr lang="da-DK" sz="3600" dirty="0" smtClean="0"/>
              <a:t>Har vandværkerne brugt erfaringerne fra de </a:t>
            </a:r>
            <a:r>
              <a:rPr lang="da-DK" sz="3600" dirty="0"/>
              <a:t>2 projekter med fokus på </a:t>
            </a:r>
            <a:r>
              <a:rPr lang="da-DK" sz="3600" dirty="0" smtClean="0"/>
              <a:t>prøvetagningsfrekvens </a:t>
            </a:r>
            <a:r>
              <a:rPr lang="da-DK" sz="3600" dirty="0"/>
              <a:t>og på utætheder fundet efter kraftige regnfald</a:t>
            </a:r>
            <a:r>
              <a:rPr lang="da-DK" sz="3600" dirty="0" smtClean="0"/>
              <a:t>?</a:t>
            </a:r>
            <a:endParaRPr lang="da-DK" sz="3600" dirty="0"/>
          </a:p>
        </p:txBody>
      </p:sp>
      <p:sp>
        <p:nvSpPr>
          <p:cNvPr id="3" name="Titel 2"/>
          <p:cNvSpPr>
            <a:spLocks noGrp="1"/>
          </p:cNvSpPr>
          <p:nvPr>
            <p:ph type="title"/>
          </p:nvPr>
        </p:nvSpPr>
        <p:spPr/>
        <p:txBody>
          <a:bodyPr>
            <a:normAutofit/>
          </a:bodyPr>
          <a:lstStyle/>
          <a:p>
            <a:r>
              <a:rPr lang="da-DK" sz="4000" dirty="0"/>
              <a:t>DDS i Odense Kommune</a:t>
            </a:r>
          </a:p>
        </p:txBody>
      </p:sp>
    </p:spTree>
    <p:extLst>
      <p:ext uri="{BB962C8B-B14F-4D97-AF65-F5344CB8AC3E}">
        <p14:creationId xmlns:p14="http://schemas.microsoft.com/office/powerpoint/2010/main" val="3804446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lnSpcReduction="10000"/>
          </a:bodyPr>
          <a:lstStyle/>
          <a:p>
            <a:r>
              <a:rPr lang="da-DK" dirty="0" smtClean="0"/>
              <a:t>10 af 19 (de 6 er </a:t>
            </a:r>
            <a:r>
              <a:rPr lang="da-DK" dirty="0" err="1" smtClean="0"/>
              <a:t>VandCenter</a:t>
            </a:r>
            <a:r>
              <a:rPr lang="da-DK" dirty="0" smtClean="0"/>
              <a:t> Syds) vandværker har nu bakteriologisk prøvetagning hyppigere end lovens mindstekrav</a:t>
            </a:r>
          </a:p>
          <a:p>
            <a:r>
              <a:rPr lang="da-DK" dirty="0" smtClean="0"/>
              <a:t>Alle vandværker med bakteriologiske problemer har fået inspiceret/renoveret </a:t>
            </a:r>
            <a:r>
              <a:rPr lang="da-DK" dirty="0" err="1" smtClean="0"/>
              <a:t>rentvandsbeholderen</a:t>
            </a:r>
            <a:endParaRPr lang="da-DK" dirty="0" smtClean="0"/>
          </a:p>
          <a:p>
            <a:r>
              <a:rPr lang="da-DK" dirty="0" smtClean="0"/>
              <a:t>17 </a:t>
            </a:r>
            <a:r>
              <a:rPr lang="da-DK" dirty="0" smtClean="0"/>
              <a:t>vandværker har deltaget i hygiejnekurser, der vurderes at opfylde lovens krav </a:t>
            </a:r>
            <a:r>
              <a:rPr lang="da-DK" dirty="0" smtClean="0"/>
              <a:t>herom</a:t>
            </a:r>
          </a:p>
          <a:p>
            <a:r>
              <a:rPr lang="da-DK" dirty="0"/>
              <a:t>7 vandværker (de 6 er </a:t>
            </a:r>
            <a:r>
              <a:rPr lang="da-DK" dirty="0" err="1"/>
              <a:t>VandCenter</a:t>
            </a:r>
            <a:r>
              <a:rPr lang="da-DK" dirty="0"/>
              <a:t> Syds) har fået halveret tilsynsfrekvensen efter at have indført DDS</a:t>
            </a:r>
          </a:p>
          <a:p>
            <a:endParaRPr lang="da-DK" dirty="0" smtClean="0"/>
          </a:p>
          <a:p>
            <a:endParaRPr lang="da-DK" dirty="0"/>
          </a:p>
        </p:txBody>
      </p:sp>
      <p:sp>
        <p:nvSpPr>
          <p:cNvPr id="3" name="Titel 2"/>
          <p:cNvSpPr>
            <a:spLocks noGrp="1"/>
          </p:cNvSpPr>
          <p:nvPr>
            <p:ph type="title"/>
          </p:nvPr>
        </p:nvSpPr>
        <p:spPr/>
        <p:txBody>
          <a:bodyPr>
            <a:normAutofit/>
          </a:bodyPr>
          <a:lstStyle/>
          <a:p>
            <a:r>
              <a:rPr lang="da-DK" sz="4000" dirty="0"/>
              <a:t>DDS i Odense Kommune</a:t>
            </a:r>
          </a:p>
        </p:txBody>
      </p:sp>
    </p:spTree>
    <p:extLst>
      <p:ext uri="{BB962C8B-B14F-4D97-AF65-F5344CB8AC3E}">
        <p14:creationId xmlns:p14="http://schemas.microsoft.com/office/powerpoint/2010/main" val="35814466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a:bodyPr>
          <a:lstStyle/>
          <a:p>
            <a:endParaRPr lang="da-DK" sz="3600" dirty="0" smtClean="0"/>
          </a:p>
          <a:p>
            <a:r>
              <a:rPr lang="da-DK" sz="3600" dirty="0" smtClean="0"/>
              <a:t>Ser vi så færre bakteriologiske forureninger, end vi gjorde før?</a:t>
            </a:r>
            <a:endParaRPr lang="da-DK" sz="3600" dirty="0"/>
          </a:p>
        </p:txBody>
      </p:sp>
      <p:sp>
        <p:nvSpPr>
          <p:cNvPr id="3" name="Titel 2"/>
          <p:cNvSpPr>
            <a:spLocks noGrp="1"/>
          </p:cNvSpPr>
          <p:nvPr>
            <p:ph type="title"/>
          </p:nvPr>
        </p:nvSpPr>
        <p:spPr/>
        <p:txBody>
          <a:bodyPr>
            <a:normAutofit/>
          </a:bodyPr>
          <a:lstStyle/>
          <a:p>
            <a:r>
              <a:rPr lang="da-DK" sz="4000" dirty="0"/>
              <a:t>DDS i Odense Kommune</a:t>
            </a:r>
          </a:p>
        </p:txBody>
      </p:sp>
    </p:spTree>
    <p:extLst>
      <p:ext uri="{BB962C8B-B14F-4D97-AF65-F5344CB8AC3E}">
        <p14:creationId xmlns:p14="http://schemas.microsoft.com/office/powerpoint/2010/main" val="3890142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lstStyle/>
          <a:p>
            <a:endParaRPr lang="da-DK" dirty="0"/>
          </a:p>
        </p:txBody>
      </p:sp>
      <p:sp>
        <p:nvSpPr>
          <p:cNvPr id="2" name="Titel 1"/>
          <p:cNvSpPr>
            <a:spLocks noGrp="1"/>
          </p:cNvSpPr>
          <p:nvPr>
            <p:ph type="title"/>
          </p:nvPr>
        </p:nvSpPr>
        <p:spPr/>
        <p:txBody>
          <a:bodyPr>
            <a:normAutofit fontScale="90000"/>
          </a:bodyPr>
          <a:lstStyle/>
          <a:p>
            <a:r>
              <a:rPr lang="da-DK" sz="2480" dirty="0" smtClean="0"/>
              <a:t>Udviklingen i antal bakteriologiske overskridelser i ”rutineprøver”</a:t>
            </a:r>
            <a:br>
              <a:rPr lang="da-DK" sz="2480" dirty="0" smtClean="0"/>
            </a:br>
            <a:r>
              <a:rPr lang="da-DK" sz="2480" dirty="0" smtClean="0"/>
              <a:t>Effekten af vandværkernes og kommunens fælles projekter 2010 – 2012 ?</a:t>
            </a:r>
            <a:endParaRPr lang="da-DK" sz="2480"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425" y="1635125"/>
            <a:ext cx="8672513"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97927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a:bodyPr>
          <a:lstStyle/>
          <a:p>
            <a:r>
              <a:rPr lang="da-DK" sz="4400" dirty="0" smtClean="0"/>
              <a:t>Ja, det ser ud til at indsatsen hjælper </a:t>
            </a:r>
          </a:p>
          <a:p>
            <a:r>
              <a:rPr lang="da-DK" sz="4400" dirty="0" smtClean="0"/>
              <a:t>Tak det gode samarbejde !</a:t>
            </a:r>
            <a:endParaRPr lang="da-DK" sz="4400" dirty="0"/>
          </a:p>
        </p:txBody>
      </p:sp>
      <p:sp>
        <p:nvSpPr>
          <p:cNvPr id="3" name="Titel 2"/>
          <p:cNvSpPr>
            <a:spLocks noGrp="1"/>
          </p:cNvSpPr>
          <p:nvPr>
            <p:ph type="title"/>
          </p:nvPr>
        </p:nvSpPr>
        <p:spPr/>
        <p:txBody>
          <a:bodyPr>
            <a:normAutofit/>
          </a:bodyPr>
          <a:lstStyle/>
          <a:p>
            <a:r>
              <a:rPr lang="da-DK" sz="4000" dirty="0"/>
              <a:t>DDS i Odense Kommune</a:t>
            </a:r>
          </a:p>
        </p:txBody>
      </p:sp>
    </p:spTree>
    <p:extLst>
      <p:ext uri="{BB962C8B-B14F-4D97-AF65-F5344CB8AC3E}">
        <p14:creationId xmlns:p14="http://schemas.microsoft.com/office/powerpoint/2010/main" val="180141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lstStyle/>
          <a:p>
            <a:pPr marL="0" indent="0">
              <a:buNone/>
            </a:pPr>
            <a:r>
              <a:rPr lang="da-DK" b="1" dirty="0" smtClean="0"/>
              <a:t>Bekendtgørelse om kvalitetssikring på </a:t>
            </a:r>
            <a:r>
              <a:rPr lang="da-DK" b="1" dirty="0"/>
              <a:t>almene vandforsyningsanlæg </a:t>
            </a:r>
            <a:r>
              <a:rPr lang="da-DK" dirty="0"/>
              <a:t>(BEK </a:t>
            </a:r>
            <a:r>
              <a:rPr lang="da-DK" dirty="0" smtClean="0"/>
              <a:t>nr. </a:t>
            </a:r>
            <a:r>
              <a:rPr lang="da-DK" dirty="0"/>
              <a:t>132 af </a:t>
            </a:r>
            <a:r>
              <a:rPr lang="da-DK" dirty="0" smtClean="0"/>
              <a:t>08/02/2013):</a:t>
            </a:r>
          </a:p>
          <a:p>
            <a:pPr marL="0" indent="0">
              <a:buNone/>
            </a:pPr>
            <a:r>
              <a:rPr lang="da-DK" dirty="0"/>
              <a:t>* § 1. Bekendtgørelsen fastsætter regler for indførelse af kvalitetssikring på almene vandforsyningsanlæg ved indførelse af en ledelsesmæssig ramme, der sikrer systematiske arbejdsrutiner med henblik på at forebygge forurening af drikkevandet.</a:t>
            </a:r>
            <a:endParaRPr lang="da-DK" dirty="0" smtClean="0"/>
          </a:p>
          <a:p>
            <a:endParaRPr lang="da-DK" dirty="0"/>
          </a:p>
        </p:txBody>
      </p:sp>
      <p:sp>
        <p:nvSpPr>
          <p:cNvPr id="2" name="Titel 1"/>
          <p:cNvSpPr>
            <a:spLocks noGrp="1"/>
          </p:cNvSpPr>
          <p:nvPr>
            <p:ph type="title"/>
          </p:nvPr>
        </p:nvSpPr>
        <p:spPr/>
        <p:txBody>
          <a:bodyPr>
            <a:normAutofit/>
          </a:bodyPr>
          <a:lstStyle/>
          <a:p>
            <a:r>
              <a:rPr lang="da-DK" dirty="0" smtClean="0"/>
              <a:t>DDS</a:t>
            </a:r>
            <a:br>
              <a:rPr lang="da-DK" dirty="0" smtClean="0"/>
            </a:br>
            <a:r>
              <a:rPr lang="da-DK" sz="3100" dirty="0" smtClean="0"/>
              <a:t>BEK </a:t>
            </a:r>
            <a:r>
              <a:rPr lang="da-DK" sz="3100" dirty="0"/>
              <a:t>nr. 132 af 08/02/2013</a:t>
            </a:r>
          </a:p>
        </p:txBody>
      </p:sp>
    </p:spTree>
    <p:extLst>
      <p:ext uri="{BB962C8B-B14F-4D97-AF65-F5344CB8AC3E}">
        <p14:creationId xmlns:p14="http://schemas.microsoft.com/office/powerpoint/2010/main" val="811838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fontScale="92500" lnSpcReduction="20000"/>
          </a:bodyPr>
          <a:lstStyle/>
          <a:p>
            <a:r>
              <a:rPr lang="da-DK" dirty="0"/>
              <a:t>§ 2. Et alment vandforsyningsanlæg skal foranledige, at den driftsansvarlige for et alment vandforsyningsanlæg gennemfører et kursus om almindelig vandforsyningsdrift og elementær vandværkshygiejne jf. bilag 1.</a:t>
            </a:r>
          </a:p>
          <a:p>
            <a:r>
              <a:rPr lang="da-DK" dirty="0"/>
              <a:t>§ 3. Et alment vandforsyningsanlæg, der leverer 17.000 m3 vand pr. år eller mere, skal indføre kvalitetssikring ved:</a:t>
            </a:r>
          </a:p>
          <a:p>
            <a:r>
              <a:rPr lang="da-DK" dirty="0"/>
              <a:t>1) at kortlægge hele vandforsyningen samt kvaliteten af denne, jf. bilag 2,</a:t>
            </a:r>
          </a:p>
          <a:p>
            <a:r>
              <a:rPr lang="da-DK" dirty="0"/>
              <a:t>2) at kortlægge vandforsyningens driftsrutiner, herunder arbejdsgange ved almindelig drift, rengøring, prøvetagning, reparation, </a:t>
            </a:r>
            <a:r>
              <a:rPr lang="da-DK" dirty="0" err="1"/>
              <a:t>nyanlæg</a:t>
            </a:r>
            <a:r>
              <a:rPr lang="da-DK" dirty="0"/>
              <a:t> o.l. </a:t>
            </a:r>
            <a:r>
              <a:rPr lang="da-DK" dirty="0" smtClean="0"/>
              <a:t>,</a:t>
            </a:r>
            <a:endParaRPr lang="da-DK" dirty="0"/>
          </a:p>
          <a:p>
            <a:endParaRPr lang="da-DK" dirty="0"/>
          </a:p>
        </p:txBody>
      </p:sp>
      <p:sp>
        <p:nvSpPr>
          <p:cNvPr id="3" name="Titel 2"/>
          <p:cNvSpPr>
            <a:spLocks noGrp="1"/>
          </p:cNvSpPr>
          <p:nvPr>
            <p:ph type="title"/>
          </p:nvPr>
        </p:nvSpPr>
        <p:spPr/>
        <p:txBody>
          <a:bodyPr>
            <a:normAutofit fontScale="90000"/>
          </a:bodyPr>
          <a:lstStyle/>
          <a:p>
            <a:r>
              <a:rPr lang="da-DK" dirty="0" smtClean="0"/>
              <a:t>DDS</a:t>
            </a:r>
            <a:r>
              <a:rPr lang="da-DK" dirty="0"/>
              <a:t/>
            </a:r>
            <a:br>
              <a:rPr lang="da-DK" dirty="0"/>
            </a:br>
            <a:r>
              <a:rPr lang="da-DK" dirty="0"/>
              <a:t>BEK nr. 132 af 08/02/2013</a:t>
            </a:r>
          </a:p>
        </p:txBody>
      </p:sp>
    </p:spTree>
    <p:extLst>
      <p:ext uri="{BB962C8B-B14F-4D97-AF65-F5344CB8AC3E}">
        <p14:creationId xmlns:p14="http://schemas.microsoft.com/office/powerpoint/2010/main" val="295006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fontScale="92500" lnSpcReduction="20000"/>
          </a:bodyPr>
          <a:lstStyle/>
          <a:p>
            <a:r>
              <a:rPr lang="da-DK" dirty="0"/>
              <a:t>§ 3 . 3) at vurdere risikoen for forurening af vandet fra det samlede produktionssystem, herunder fra de enkelte komponenter, uhensigtsmæssige konstruktioner og den samlede vedligeholdelsestilstand samt fra driftsrutinerne og prioritere indsatsen efter, hvor der er stor risiko for forurening af vandet,</a:t>
            </a:r>
          </a:p>
          <a:p>
            <a:r>
              <a:rPr lang="da-DK" dirty="0"/>
              <a:t>4) at udarbejde en handleplan, som beskriver, hvordan og hvornår forsyningen vil håndtere den prioriterede indsats, som følger af punkt 3, og</a:t>
            </a:r>
          </a:p>
          <a:p>
            <a:r>
              <a:rPr lang="da-DK" dirty="0"/>
              <a:t>5) at løbende følge op på og dokumentere, at forsyningen har gennemført de planlagte tiltag.</a:t>
            </a:r>
          </a:p>
          <a:p>
            <a:endParaRPr lang="da-DK" dirty="0"/>
          </a:p>
        </p:txBody>
      </p:sp>
      <p:sp>
        <p:nvSpPr>
          <p:cNvPr id="3" name="Titel 2"/>
          <p:cNvSpPr>
            <a:spLocks noGrp="1"/>
          </p:cNvSpPr>
          <p:nvPr>
            <p:ph type="title"/>
          </p:nvPr>
        </p:nvSpPr>
        <p:spPr/>
        <p:txBody>
          <a:bodyPr>
            <a:normAutofit fontScale="90000"/>
          </a:bodyPr>
          <a:lstStyle/>
          <a:p>
            <a:r>
              <a:rPr lang="da-DK" dirty="0" smtClean="0"/>
              <a:t>DDS</a:t>
            </a:r>
            <a:r>
              <a:rPr lang="da-DK" dirty="0"/>
              <a:t/>
            </a:r>
            <a:br>
              <a:rPr lang="da-DK" dirty="0"/>
            </a:br>
            <a:r>
              <a:rPr lang="da-DK" dirty="0"/>
              <a:t>BEK nr. 132 af 08/02/2013</a:t>
            </a:r>
          </a:p>
        </p:txBody>
      </p:sp>
    </p:spTree>
    <p:extLst>
      <p:ext uri="{BB962C8B-B14F-4D97-AF65-F5344CB8AC3E}">
        <p14:creationId xmlns:p14="http://schemas.microsoft.com/office/powerpoint/2010/main" val="970234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fontScale="92500" lnSpcReduction="10000"/>
          </a:bodyPr>
          <a:lstStyle/>
          <a:p>
            <a:r>
              <a:rPr lang="da-DK" dirty="0"/>
              <a:t>§ 4. Et alment vandforsyningsanlæg, der leverer mere end 750.000 m3 vand pr. år skal opfylde kravene i § 3 ved at indføre ISO22000, eller systemer, der bygger på HACCP-principperne (</a:t>
            </a:r>
            <a:r>
              <a:rPr lang="da-DK" dirty="0" err="1"/>
              <a:t>Hazard</a:t>
            </a:r>
            <a:r>
              <a:rPr lang="da-DK" dirty="0"/>
              <a:t> Analysis and Critical Control Points) som for eksempel Dokumenteret </a:t>
            </a:r>
            <a:r>
              <a:rPr lang="da-DK" dirty="0" err="1"/>
              <a:t>DrikkevandsSikkerhed</a:t>
            </a:r>
            <a:r>
              <a:rPr lang="da-DK" dirty="0"/>
              <a:t> eller tilsvarende systemer.</a:t>
            </a:r>
          </a:p>
          <a:p>
            <a:r>
              <a:rPr lang="da-DK" dirty="0"/>
              <a:t>§ 5. </a:t>
            </a:r>
            <a:r>
              <a:rPr lang="da-DK" b="1" dirty="0"/>
              <a:t>Et alment vandforsyningsanlæg skal underrette kommunalbestyrelsen om indførelsen af kvalitetssikring jf. §§ 2-4 og arten af denne senest 6 måneder efter indførelsen.</a:t>
            </a:r>
          </a:p>
          <a:p>
            <a:endParaRPr lang="da-DK" dirty="0"/>
          </a:p>
        </p:txBody>
      </p:sp>
      <p:sp>
        <p:nvSpPr>
          <p:cNvPr id="3" name="Titel 2"/>
          <p:cNvSpPr>
            <a:spLocks noGrp="1"/>
          </p:cNvSpPr>
          <p:nvPr>
            <p:ph type="title"/>
          </p:nvPr>
        </p:nvSpPr>
        <p:spPr/>
        <p:txBody>
          <a:bodyPr>
            <a:normAutofit fontScale="90000"/>
          </a:bodyPr>
          <a:lstStyle/>
          <a:p>
            <a:r>
              <a:rPr lang="da-DK" dirty="0" smtClean="0"/>
              <a:t>DDS</a:t>
            </a:r>
            <a:r>
              <a:rPr lang="da-DK" dirty="0"/>
              <a:t/>
            </a:r>
            <a:br>
              <a:rPr lang="da-DK" dirty="0"/>
            </a:br>
            <a:r>
              <a:rPr lang="da-DK" dirty="0"/>
              <a:t>BEK nr. 132 af 08/02/2013</a:t>
            </a:r>
          </a:p>
        </p:txBody>
      </p:sp>
    </p:spTree>
    <p:extLst>
      <p:ext uri="{BB962C8B-B14F-4D97-AF65-F5344CB8AC3E}">
        <p14:creationId xmlns:p14="http://schemas.microsoft.com/office/powerpoint/2010/main" val="829013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lnSpcReduction="10000"/>
          </a:bodyPr>
          <a:lstStyle/>
          <a:p>
            <a:r>
              <a:rPr lang="da-DK" dirty="0"/>
              <a:t>§ 6. </a:t>
            </a:r>
            <a:r>
              <a:rPr lang="da-DK" b="1" dirty="0"/>
              <a:t>Kvalitetssikring, jf. §§ 2-4, skal være indført senest 31. december 2014.</a:t>
            </a:r>
          </a:p>
          <a:p>
            <a:r>
              <a:rPr lang="da-DK" dirty="0"/>
              <a:t>§ 7. Medmindre højere straf er forskyldt efter den øvrige lovgivning, straffes med bøde den, der overtræder §§ 2-6.</a:t>
            </a:r>
          </a:p>
          <a:p>
            <a:r>
              <a:rPr lang="da-DK" dirty="0"/>
              <a:t>Stk. 2. Der kan pålægges selskaber m.v. (juridiske personer) strafansvar efter reglerne i straffelovens 5. kapitel.</a:t>
            </a:r>
          </a:p>
          <a:p>
            <a:r>
              <a:rPr lang="da-DK" dirty="0"/>
              <a:t>§ 8. Bekendtgørelsen træder i kraft 14. februar 2013.</a:t>
            </a:r>
          </a:p>
          <a:p>
            <a:endParaRPr lang="da-DK" dirty="0"/>
          </a:p>
        </p:txBody>
      </p:sp>
      <p:sp>
        <p:nvSpPr>
          <p:cNvPr id="3" name="Titel 2"/>
          <p:cNvSpPr>
            <a:spLocks noGrp="1"/>
          </p:cNvSpPr>
          <p:nvPr>
            <p:ph type="title"/>
          </p:nvPr>
        </p:nvSpPr>
        <p:spPr/>
        <p:txBody>
          <a:bodyPr>
            <a:normAutofit fontScale="90000"/>
          </a:bodyPr>
          <a:lstStyle/>
          <a:p>
            <a:r>
              <a:rPr lang="da-DK" dirty="0" smtClean="0"/>
              <a:t>DDS</a:t>
            </a:r>
            <a:r>
              <a:rPr lang="da-DK" dirty="0"/>
              <a:t/>
            </a:r>
            <a:br>
              <a:rPr lang="da-DK" dirty="0"/>
            </a:br>
            <a:r>
              <a:rPr lang="da-DK" dirty="0"/>
              <a:t>BEK nr. 132 af 08/02/2013</a:t>
            </a:r>
          </a:p>
        </p:txBody>
      </p:sp>
    </p:spTree>
    <p:extLst>
      <p:ext uri="{BB962C8B-B14F-4D97-AF65-F5344CB8AC3E}">
        <p14:creationId xmlns:p14="http://schemas.microsoft.com/office/powerpoint/2010/main" val="2706933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872067" y="1772816"/>
            <a:ext cx="7408333" cy="4896544"/>
          </a:xfrm>
        </p:spPr>
        <p:txBody>
          <a:bodyPr>
            <a:normAutofit fontScale="40000" lnSpcReduction="20000"/>
          </a:bodyPr>
          <a:lstStyle/>
          <a:p>
            <a:pPr marL="0" indent="0">
              <a:buNone/>
            </a:pPr>
            <a:r>
              <a:rPr lang="da-DK" sz="4000" dirty="0" smtClean="0"/>
              <a:t>Bilag 1:</a:t>
            </a:r>
          </a:p>
          <a:p>
            <a:r>
              <a:rPr lang="da-DK" sz="4000" dirty="0"/>
              <a:t>1. Vandværkets opbygning</a:t>
            </a:r>
          </a:p>
          <a:p>
            <a:r>
              <a:rPr lang="da-DK" sz="4000" dirty="0"/>
              <a:t>2. Boringer</a:t>
            </a:r>
          </a:p>
          <a:p>
            <a:r>
              <a:rPr lang="da-DK" sz="4000" dirty="0"/>
              <a:t>3. Vandbehandling</a:t>
            </a:r>
          </a:p>
          <a:p>
            <a:r>
              <a:rPr lang="da-DK" sz="4000" dirty="0"/>
              <a:t>4. SRO</a:t>
            </a:r>
          </a:p>
          <a:p>
            <a:r>
              <a:rPr lang="da-DK" sz="4000" dirty="0"/>
              <a:t>5. Beholderanlæg</a:t>
            </a:r>
          </a:p>
          <a:p>
            <a:r>
              <a:rPr lang="da-DK" sz="4000" dirty="0"/>
              <a:t>6. Udformning og indretning af vandværk</a:t>
            </a:r>
          </a:p>
          <a:p>
            <a:r>
              <a:rPr lang="da-DK" sz="4000" dirty="0"/>
              <a:t>7. Indretning af ledningsnet</a:t>
            </a:r>
          </a:p>
          <a:p>
            <a:r>
              <a:rPr lang="da-DK" sz="4000" dirty="0"/>
              <a:t>8. Vandkvalitet</a:t>
            </a:r>
          </a:p>
          <a:p>
            <a:r>
              <a:rPr lang="da-DK" sz="4000" dirty="0"/>
              <a:t>9. Beredskab og forsyningssikkerhed</a:t>
            </a:r>
          </a:p>
          <a:p>
            <a:r>
              <a:rPr lang="da-DK" sz="4000" dirty="0"/>
              <a:t>10. Forebyggelse af forureninger</a:t>
            </a:r>
          </a:p>
          <a:p>
            <a:r>
              <a:rPr lang="da-DK" sz="4000" dirty="0"/>
              <a:t>11. Kvalitetssikring af en vandforsyning</a:t>
            </a:r>
          </a:p>
          <a:p>
            <a:r>
              <a:rPr lang="da-DK" sz="4000" dirty="0"/>
              <a:t>12. Elementær viden om sygdomsfremkaldende bakterier og mikroorganismer</a:t>
            </a:r>
          </a:p>
          <a:p>
            <a:r>
              <a:rPr lang="da-DK" sz="4000" dirty="0"/>
              <a:t>13. Forureningskilder for bakterier og mikroorganismer</a:t>
            </a:r>
          </a:p>
          <a:p>
            <a:r>
              <a:rPr lang="da-DK" sz="4000" dirty="0"/>
              <a:t>14. Viden om risiko for forurening af komponenterne i vandforsyningens produktionssystem</a:t>
            </a:r>
          </a:p>
          <a:p>
            <a:r>
              <a:rPr lang="da-DK" sz="4000" dirty="0"/>
              <a:t>15. Identifikation af fare for forurening i vandforsyningssystemet</a:t>
            </a:r>
          </a:p>
          <a:p>
            <a:r>
              <a:rPr lang="da-DK" sz="4000" dirty="0"/>
              <a:t>16. Gode hygiejneregler</a:t>
            </a:r>
          </a:p>
          <a:p>
            <a:r>
              <a:rPr lang="da-DK" sz="4000" dirty="0"/>
              <a:t>17. Reaktion ved forurening med bakterier og mikroorganismer</a:t>
            </a:r>
          </a:p>
          <a:p>
            <a:endParaRPr lang="da-DK" dirty="0"/>
          </a:p>
        </p:txBody>
      </p:sp>
      <p:sp>
        <p:nvSpPr>
          <p:cNvPr id="3" name="Titel 2"/>
          <p:cNvSpPr>
            <a:spLocks noGrp="1"/>
          </p:cNvSpPr>
          <p:nvPr>
            <p:ph type="title"/>
          </p:nvPr>
        </p:nvSpPr>
        <p:spPr/>
        <p:txBody>
          <a:bodyPr>
            <a:normAutofit fontScale="90000"/>
          </a:bodyPr>
          <a:lstStyle/>
          <a:p>
            <a:r>
              <a:rPr lang="da-DK" dirty="0"/>
              <a:t>DDS</a:t>
            </a:r>
            <a:br>
              <a:rPr lang="da-DK" dirty="0"/>
            </a:br>
            <a:r>
              <a:rPr lang="da-DK" dirty="0"/>
              <a:t>BEK nr. 132 af 08/02/2013</a:t>
            </a:r>
          </a:p>
        </p:txBody>
      </p:sp>
    </p:spTree>
    <p:extLst>
      <p:ext uri="{BB962C8B-B14F-4D97-AF65-F5344CB8AC3E}">
        <p14:creationId xmlns:p14="http://schemas.microsoft.com/office/powerpoint/2010/main" val="19357707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pPr marL="0" indent="0">
              <a:buNone/>
            </a:pPr>
            <a:r>
              <a:rPr lang="da-DK" dirty="0" smtClean="0"/>
              <a:t>Hvem er den driftsansvarlige? Odense Kommunes opfattelse i forbindelse med opfyldelse af kursuskrav:</a:t>
            </a:r>
          </a:p>
          <a:p>
            <a:r>
              <a:rPr lang="da-DK" dirty="0" smtClean="0"/>
              <a:t>Kursus i elementær vandværkshygiejne: Vandværkspasseren som minimum</a:t>
            </a:r>
          </a:p>
          <a:p>
            <a:r>
              <a:rPr lang="da-DK" dirty="0" smtClean="0"/>
              <a:t>Kursus i almindelig vandforsyningsdrift:           Formanden el. andet bestyrelsesmedlem som minimum</a:t>
            </a:r>
          </a:p>
          <a:p>
            <a:endParaRPr lang="da-DK" dirty="0"/>
          </a:p>
        </p:txBody>
      </p:sp>
      <p:sp>
        <p:nvSpPr>
          <p:cNvPr id="3" name="Titel 2"/>
          <p:cNvSpPr>
            <a:spLocks noGrp="1"/>
          </p:cNvSpPr>
          <p:nvPr>
            <p:ph type="title"/>
          </p:nvPr>
        </p:nvSpPr>
        <p:spPr/>
        <p:txBody>
          <a:bodyPr>
            <a:normAutofit/>
          </a:bodyPr>
          <a:lstStyle/>
          <a:p>
            <a:r>
              <a:rPr lang="da-DK" sz="4000" dirty="0" smtClean="0"/>
              <a:t>DDS i Odense Kommune</a:t>
            </a:r>
            <a:endParaRPr lang="da-DK" sz="4000" dirty="0"/>
          </a:p>
        </p:txBody>
      </p:sp>
    </p:spTree>
    <p:extLst>
      <p:ext uri="{BB962C8B-B14F-4D97-AF65-F5344CB8AC3E}">
        <p14:creationId xmlns:p14="http://schemas.microsoft.com/office/powerpoint/2010/main" val="1611803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r>
              <a:rPr lang="da-DK" dirty="0" smtClean="0"/>
              <a:t>Ved gennemførte kurser og indført DDS halverer Odense Kommune tilsynsfrekvensen</a:t>
            </a:r>
          </a:p>
          <a:p>
            <a:r>
              <a:rPr lang="da-DK" dirty="0" smtClean="0"/>
              <a:t>I de år, hvor kommunen ikke kommer på tilsyn, indsender vandværket i stedet en kort meddelelse, der godtgør, at egenkontrol er gennemført (som minimum de kontrolpunkter det kommunale tilsyn indeholder)</a:t>
            </a:r>
          </a:p>
        </p:txBody>
      </p:sp>
      <p:sp>
        <p:nvSpPr>
          <p:cNvPr id="3" name="Titel 2"/>
          <p:cNvSpPr>
            <a:spLocks noGrp="1"/>
          </p:cNvSpPr>
          <p:nvPr>
            <p:ph type="title"/>
          </p:nvPr>
        </p:nvSpPr>
        <p:spPr/>
        <p:txBody>
          <a:bodyPr>
            <a:normAutofit/>
          </a:bodyPr>
          <a:lstStyle/>
          <a:p>
            <a:r>
              <a:rPr lang="da-DK" sz="4000" dirty="0"/>
              <a:t>DDS i Odense Kommune</a:t>
            </a:r>
          </a:p>
        </p:txBody>
      </p:sp>
    </p:spTree>
    <p:extLst>
      <p:ext uri="{BB962C8B-B14F-4D97-AF65-F5344CB8AC3E}">
        <p14:creationId xmlns:p14="http://schemas.microsoft.com/office/powerpoint/2010/main" val="35470694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ølgeform">
  <a:themeElements>
    <a:clrScheme name="Bølg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Bølg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ølg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734</TotalTime>
  <Words>788</Words>
  <Application>Microsoft Office PowerPoint</Application>
  <PresentationFormat>Skærmshow (4:3)</PresentationFormat>
  <Paragraphs>77</Paragraphs>
  <Slides>15</Slides>
  <Notes>1</Notes>
  <HiddenSlides>0</HiddenSlides>
  <MMClips>0</MMClips>
  <ScaleCrop>false</ScaleCrop>
  <HeadingPairs>
    <vt:vector size="4" baseType="variant">
      <vt:variant>
        <vt:lpstr>Tema</vt:lpstr>
      </vt:variant>
      <vt:variant>
        <vt:i4>1</vt:i4>
      </vt:variant>
      <vt:variant>
        <vt:lpstr>Diastitler</vt:lpstr>
      </vt:variant>
      <vt:variant>
        <vt:i4>15</vt:i4>
      </vt:variant>
    </vt:vector>
  </HeadingPairs>
  <TitlesOfParts>
    <vt:vector size="16" baseType="lpstr">
      <vt:lpstr>Bølgeform</vt:lpstr>
      <vt:lpstr>DDS Dokumenteret Drikkevands Sikkerhed i Odense Kommune</vt:lpstr>
      <vt:lpstr>DDS BEK nr. 132 af 08/02/2013</vt:lpstr>
      <vt:lpstr>DDS BEK nr. 132 af 08/02/2013</vt:lpstr>
      <vt:lpstr>DDS BEK nr. 132 af 08/02/2013</vt:lpstr>
      <vt:lpstr>DDS BEK nr. 132 af 08/02/2013</vt:lpstr>
      <vt:lpstr>DDS BEK nr. 132 af 08/02/2013</vt:lpstr>
      <vt:lpstr>DDS BEK nr. 132 af 08/02/2013</vt:lpstr>
      <vt:lpstr>DDS i Odense Kommune</vt:lpstr>
      <vt:lpstr>DDS i Odense Kommune</vt:lpstr>
      <vt:lpstr>DDS i Odense Kommune</vt:lpstr>
      <vt:lpstr>DDS i Odense Kommune</vt:lpstr>
      <vt:lpstr>DDS i Odense Kommune</vt:lpstr>
      <vt:lpstr>DDS i Odense Kommune</vt:lpstr>
      <vt:lpstr>Udviklingen i antal bakteriologiske overskridelser i ”rutineprøver” Effekten af vandværkernes og kommunens fælles projekter 2010 – 2012 ?</vt:lpstr>
      <vt:lpstr>DDS i Odense Kommune</vt:lpstr>
    </vt:vector>
  </TitlesOfParts>
  <Company>Odense Kommune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Dokumenteret Drikkevands Sikkerhed i Odense Kommune</dc:title>
  <dc:creator>Richard Jensen</dc:creator>
  <cp:lastModifiedBy>Richard Jensen</cp:lastModifiedBy>
  <cp:revision>39</cp:revision>
  <dcterms:created xsi:type="dcterms:W3CDTF">2014-04-03T12:39:31Z</dcterms:created>
  <dcterms:modified xsi:type="dcterms:W3CDTF">2014-04-10T13:36:18Z</dcterms:modified>
</cp:coreProperties>
</file>