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5"/>
  </p:handoutMasterIdLst>
  <p:sldIdLst>
    <p:sldId id="276" r:id="rId2"/>
    <p:sldId id="289" r:id="rId3"/>
    <p:sldId id="290" r:id="rId4"/>
    <p:sldId id="291" r:id="rId5"/>
    <p:sldId id="292" r:id="rId6"/>
    <p:sldId id="294" r:id="rId7"/>
    <p:sldId id="295" r:id="rId8"/>
    <p:sldId id="293" r:id="rId9"/>
    <p:sldId id="288" r:id="rId10"/>
    <p:sldId id="296" r:id="rId11"/>
    <p:sldId id="297" r:id="rId12"/>
    <p:sldId id="298" r:id="rId13"/>
    <p:sldId id="299" r:id="rId14"/>
  </p:sldIdLst>
  <p:sldSz cx="9144000" cy="6858000" type="screen4x3"/>
  <p:notesSz cx="6805613" cy="9939338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07">
          <p15:clr>
            <a:srgbClr val="A4A3A4"/>
          </p15:clr>
        </p15:guide>
        <p15:guide id="2" pos="52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76" autoAdjust="0"/>
  </p:normalViewPr>
  <p:slideViewPr>
    <p:cSldViewPr snapToObjects="1" showGuides="1">
      <p:cViewPr varScale="1">
        <p:scale>
          <a:sx n="101" d="100"/>
          <a:sy n="101" d="100"/>
        </p:scale>
        <p:origin x="132" y="234"/>
      </p:cViewPr>
      <p:guideLst>
        <p:guide orient="horz" pos="4007"/>
        <p:guide pos="52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0C20E-BF77-4585-B017-167B80AABE2B}" type="datetimeFigureOut">
              <a:rPr lang="da-DK" smtClean="0"/>
              <a:t>07-04-2017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0BF45-645B-47D9-8C66-737D696AC7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6180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150091" y="138545"/>
            <a:ext cx="8863280" cy="6582930"/>
          </a:xfrm>
          <a:custGeom>
            <a:avLst/>
            <a:gdLst/>
            <a:ahLst/>
            <a:cxnLst/>
            <a:rect l="l" t="t" r="r" b="b"/>
            <a:pathLst>
              <a:path w="8863280" h="6582930">
                <a:moveTo>
                  <a:pt x="7240628" y="530590"/>
                </a:moveTo>
                <a:lnTo>
                  <a:pt x="7240628" y="1199725"/>
                </a:lnTo>
                <a:lnTo>
                  <a:pt x="8863279" y="1199725"/>
                </a:lnTo>
                <a:lnTo>
                  <a:pt x="8863279" y="530590"/>
                </a:lnTo>
                <a:close/>
                <a:moveTo>
                  <a:pt x="0" y="0"/>
                </a:moveTo>
                <a:lnTo>
                  <a:pt x="8863280" y="0"/>
                </a:lnTo>
                <a:lnTo>
                  <a:pt x="8863280" y="6582930"/>
                </a:lnTo>
                <a:lnTo>
                  <a:pt x="0" y="6582930"/>
                </a:lnTo>
                <a:close/>
              </a:path>
            </a:pathLst>
          </a:custGeo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2B46-64DD-234E-8B8D-3948D9123FA6}" type="datetimeFigureOut">
              <a:rPr lang="da-DK" smtClean="0"/>
              <a:t>07-04-2017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7873C-9D63-F84D-9703-4BB41D0F0F82}" type="slidenum">
              <a:rPr lang="da-DK" smtClean="0"/>
              <a:t>‹nr.›</a:t>
            </a:fld>
            <a:endParaRPr lang="da-DK"/>
          </a:p>
        </p:txBody>
      </p:sp>
      <p:pic>
        <p:nvPicPr>
          <p:cNvPr id="17" name="Picture 6" descr="kommunelogotap2014_CMYK_U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90719" y="669135"/>
            <a:ext cx="1622652" cy="66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84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>
            <a:spLocks/>
          </p:cNvSpPr>
          <p:nvPr userDrawn="1"/>
        </p:nvSpPr>
        <p:spPr>
          <a:xfrm>
            <a:off x="150091" y="138545"/>
            <a:ext cx="8863279" cy="6582930"/>
          </a:xfrm>
          <a:prstGeom prst="rect">
            <a:avLst/>
          </a:prstGeom>
          <a:solidFill>
            <a:srgbClr val="D1E8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1" name="Picture 9" descr="knu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882" y="143331"/>
            <a:ext cx="7373489" cy="6587997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2B46-64DD-234E-8B8D-3948D9123FA6}" type="datetimeFigureOut">
              <a:rPr lang="da-DK" smtClean="0"/>
              <a:t>07-04-2017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7873C-9D63-F84D-9703-4BB41D0F0F82}" type="slidenum">
              <a:rPr lang="da-DK" smtClean="0"/>
              <a:t>‹nr.›</a:t>
            </a:fld>
            <a:endParaRPr lang="da-DK"/>
          </a:p>
        </p:txBody>
      </p:sp>
      <p:sp>
        <p:nvSpPr>
          <p:cNvPr id="16" name="Undertitel 2"/>
          <p:cNvSpPr>
            <a:spLocks noGrp="1"/>
          </p:cNvSpPr>
          <p:nvPr>
            <p:ph type="subTitle" idx="1"/>
          </p:nvPr>
        </p:nvSpPr>
        <p:spPr>
          <a:xfrm>
            <a:off x="1050471" y="2732538"/>
            <a:ext cx="6025243" cy="308224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/>
            </a:lvl1pPr>
          </a:lstStyle>
          <a:p>
            <a:pPr algn="l">
              <a:lnSpc>
                <a:spcPct val="120000"/>
              </a:lnSpc>
              <a:spcBef>
                <a:spcPts val="1128"/>
              </a:spcBef>
            </a:pPr>
            <a:r>
              <a:rPr lang="da-DK" sz="2400" baseline="30000">
                <a:solidFill>
                  <a:srgbClr val="08284C"/>
                </a:solidFill>
                <a:latin typeface="Arial"/>
                <a:cs typeface="Arial"/>
              </a:rPr>
              <a:t>Klik for at redigere i master</a:t>
            </a:r>
            <a:endParaRPr lang="da-DK" sz="2400" dirty="0">
              <a:solidFill>
                <a:srgbClr val="08284C"/>
              </a:solidFill>
              <a:latin typeface="Arial"/>
              <a:cs typeface="Arial"/>
            </a:endParaRPr>
          </a:p>
        </p:txBody>
      </p:sp>
      <p:sp>
        <p:nvSpPr>
          <p:cNvPr id="19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963876" y="2109940"/>
            <a:ext cx="8229601" cy="479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Oswald"/>
                <a:cs typeface="Oswald"/>
              </a:defRPr>
            </a:lvl1pPr>
          </a:lstStyle>
          <a:p>
            <a:r>
              <a:rPr lang="da-DK" dirty="0"/>
              <a:t>Overskrift</a:t>
            </a:r>
          </a:p>
        </p:txBody>
      </p:sp>
      <p:pic>
        <p:nvPicPr>
          <p:cNvPr id="24" name="Picture 6" descr="kommunelogotap2014_CMYK_UK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90719" y="669135"/>
            <a:ext cx="1622652" cy="66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46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>
            <a:spLocks/>
          </p:cNvSpPr>
          <p:nvPr userDrawn="1"/>
        </p:nvSpPr>
        <p:spPr>
          <a:xfrm>
            <a:off x="150091" y="138545"/>
            <a:ext cx="8863279" cy="6582930"/>
          </a:xfrm>
          <a:prstGeom prst="rect">
            <a:avLst/>
          </a:prstGeom>
          <a:solidFill>
            <a:srgbClr val="D1E8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1" name="Picture 9" descr="knu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882" y="143331"/>
            <a:ext cx="7373489" cy="6587997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2B46-64DD-234E-8B8D-3948D9123FA6}" type="datetimeFigureOut">
              <a:rPr lang="da-DK" smtClean="0"/>
              <a:t>07-04-2017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7873C-9D63-F84D-9703-4BB41D0F0F82}" type="slidenum">
              <a:rPr lang="da-DK" smtClean="0"/>
              <a:t>‹nr.›</a:t>
            </a:fld>
            <a:endParaRPr lang="da-DK"/>
          </a:p>
        </p:txBody>
      </p:sp>
      <p:pic>
        <p:nvPicPr>
          <p:cNvPr id="24" name="Picture 6" descr="kommunelogotap2014_CMYK_UK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90719" y="669135"/>
            <a:ext cx="1622652" cy="669135"/>
          </a:xfrm>
          <a:prstGeom prst="rect">
            <a:avLst/>
          </a:prstGeom>
        </p:spPr>
      </p:pic>
      <p:sp>
        <p:nvSpPr>
          <p:cNvPr id="9" name="Pladsholder til billede 12"/>
          <p:cNvSpPr>
            <a:spLocks noGrp="1"/>
          </p:cNvSpPr>
          <p:nvPr>
            <p:ph type="pic" sz="quarter" idx="14"/>
          </p:nvPr>
        </p:nvSpPr>
        <p:spPr>
          <a:xfrm>
            <a:off x="5678488" y="138545"/>
            <a:ext cx="3334883" cy="6582931"/>
          </a:xfrm>
          <a:custGeom>
            <a:avLst/>
            <a:gdLst/>
            <a:ahLst/>
            <a:cxnLst/>
            <a:rect l="l" t="t" r="r" b="b"/>
            <a:pathLst>
              <a:path w="3334883" h="6582931">
                <a:moveTo>
                  <a:pt x="1712231" y="530590"/>
                </a:moveTo>
                <a:lnTo>
                  <a:pt x="1712231" y="1199725"/>
                </a:lnTo>
                <a:lnTo>
                  <a:pt x="3334882" y="1199725"/>
                </a:lnTo>
                <a:lnTo>
                  <a:pt x="3334882" y="530590"/>
                </a:lnTo>
                <a:close/>
                <a:moveTo>
                  <a:pt x="0" y="0"/>
                </a:moveTo>
                <a:lnTo>
                  <a:pt x="3334883" y="0"/>
                </a:lnTo>
                <a:lnTo>
                  <a:pt x="3334883" y="6582931"/>
                </a:lnTo>
                <a:lnTo>
                  <a:pt x="0" y="6582931"/>
                </a:lnTo>
                <a:close/>
              </a:path>
            </a:pathLst>
          </a:custGeo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2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433352" y="1356253"/>
            <a:ext cx="4359275" cy="813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/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13" name="Pladsholder til tekst 23"/>
          <p:cNvSpPr>
            <a:spLocks noGrp="1"/>
          </p:cNvSpPr>
          <p:nvPr>
            <p:ph type="body" sz="quarter" idx="15"/>
          </p:nvPr>
        </p:nvSpPr>
        <p:spPr>
          <a:xfrm>
            <a:off x="459085" y="2063082"/>
            <a:ext cx="4357390" cy="41937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1586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billede 12"/>
          <p:cNvSpPr>
            <a:spLocks noGrp="1"/>
          </p:cNvSpPr>
          <p:nvPr>
            <p:ph type="pic" sz="quarter" idx="14"/>
          </p:nvPr>
        </p:nvSpPr>
        <p:spPr>
          <a:xfrm>
            <a:off x="5678488" y="138545"/>
            <a:ext cx="3334883" cy="6582931"/>
          </a:xfrm>
          <a:custGeom>
            <a:avLst/>
            <a:gdLst/>
            <a:ahLst/>
            <a:cxnLst/>
            <a:rect l="l" t="t" r="r" b="b"/>
            <a:pathLst>
              <a:path w="3334883" h="6582931">
                <a:moveTo>
                  <a:pt x="1712231" y="530590"/>
                </a:moveTo>
                <a:lnTo>
                  <a:pt x="1712231" y="1199725"/>
                </a:lnTo>
                <a:lnTo>
                  <a:pt x="3334882" y="1199725"/>
                </a:lnTo>
                <a:lnTo>
                  <a:pt x="3334882" y="530590"/>
                </a:lnTo>
                <a:close/>
                <a:moveTo>
                  <a:pt x="0" y="0"/>
                </a:moveTo>
                <a:lnTo>
                  <a:pt x="3334883" y="0"/>
                </a:lnTo>
                <a:lnTo>
                  <a:pt x="3334883" y="6582931"/>
                </a:lnTo>
                <a:lnTo>
                  <a:pt x="0" y="6582931"/>
                </a:lnTo>
                <a:close/>
              </a:path>
            </a:pathLst>
          </a:custGeo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2B46-64DD-234E-8B8D-3948D9123FA6}" type="datetimeFigureOut">
              <a:rPr lang="da-DK" smtClean="0"/>
              <a:t>07-04-2017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7873C-9D63-F84D-9703-4BB41D0F0F82}" type="slidenum">
              <a:rPr lang="da-DK" smtClean="0"/>
              <a:t>‹nr.›</a:t>
            </a:fld>
            <a:endParaRPr lang="da-DK"/>
          </a:p>
        </p:txBody>
      </p:sp>
      <p:sp>
        <p:nvSpPr>
          <p:cNvPr id="17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433352" y="1356253"/>
            <a:ext cx="4359275" cy="813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/>
            </a:lvl1pPr>
          </a:lstStyle>
          <a:p>
            <a:r>
              <a:rPr lang="da-DK" dirty="0"/>
              <a:t>Overskrift</a:t>
            </a:r>
          </a:p>
        </p:txBody>
      </p:sp>
      <p:pic>
        <p:nvPicPr>
          <p:cNvPr id="22" name="Picture 6" descr="kommunelogotap2014_CMYK_U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90719" y="669135"/>
            <a:ext cx="1622652" cy="669135"/>
          </a:xfrm>
          <a:prstGeom prst="rect">
            <a:avLst/>
          </a:prstGeom>
        </p:spPr>
      </p:pic>
      <p:sp>
        <p:nvSpPr>
          <p:cNvPr id="25" name="Pladsholder til tekst 23"/>
          <p:cNvSpPr>
            <a:spLocks noGrp="1"/>
          </p:cNvSpPr>
          <p:nvPr>
            <p:ph type="body" sz="quarter" idx="15"/>
          </p:nvPr>
        </p:nvSpPr>
        <p:spPr>
          <a:xfrm>
            <a:off x="459085" y="2063082"/>
            <a:ext cx="4357390" cy="41937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80805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10"/>
          <p:cNvSpPr>
            <a:spLocks noGrp="1"/>
          </p:cNvSpPr>
          <p:nvPr>
            <p:ph type="pic" sz="quarter" idx="13"/>
          </p:nvPr>
        </p:nvSpPr>
        <p:spPr>
          <a:xfrm>
            <a:off x="150091" y="142875"/>
            <a:ext cx="5461000" cy="6578600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12" name="Rectangle 5"/>
          <p:cNvSpPr/>
          <p:nvPr userDrawn="1"/>
        </p:nvSpPr>
        <p:spPr>
          <a:xfrm>
            <a:off x="5611091" y="142875"/>
            <a:ext cx="3402280" cy="6578600"/>
          </a:xfrm>
          <a:prstGeom prst="rect">
            <a:avLst/>
          </a:prstGeom>
          <a:solidFill>
            <a:srgbClr val="978F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ladsholder til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5915025" y="2911475"/>
            <a:ext cx="2771775" cy="3444875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2B46-64DD-234E-8B8D-3948D9123FA6}" type="datetimeFigureOut">
              <a:rPr lang="da-DK" smtClean="0"/>
              <a:t>07-04-2017</a:t>
            </a:fld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7873C-9D63-F84D-9703-4BB41D0F0F82}" type="slidenum">
              <a:rPr lang="da-DK" smtClean="0"/>
              <a:t>‹nr.›</a:t>
            </a:fld>
            <a:endParaRPr lang="da-DK"/>
          </a:p>
        </p:txBody>
      </p:sp>
      <p:pic>
        <p:nvPicPr>
          <p:cNvPr id="23" name="Picture 6" descr="kommunelogotap2014_CMYK_U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90719" y="669135"/>
            <a:ext cx="1622652" cy="66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45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>
            <a:spLocks/>
          </p:cNvSpPr>
          <p:nvPr userDrawn="1"/>
        </p:nvSpPr>
        <p:spPr>
          <a:xfrm>
            <a:off x="152399" y="2346325"/>
            <a:ext cx="8860972" cy="4375149"/>
          </a:xfrm>
          <a:prstGeom prst="rect">
            <a:avLst/>
          </a:prstGeom>
          <a:solidFill>
            <a:srgbClr val="D1E8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6" name="Picture 4" descr="circl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567" y="2939143"/>
            <a:ext cx="2848429" cy="2755855"/>
          </a:xfrm>
          <a:prstGeom prst="rect">
            <a:avLst/>
          </a:prstGeom>
        </p:spPr>
      </p:pic>
      <p:sp>
        <p:nvSpPr>
          <p:cNvPr id="17" name="Pladsholder til billede 13"/>
          <p:cNvSpPr>
            <a:spLocks noGrp="1"/>
          </p:cNvSpPr>
          <p:nvPr>
            <p:ph type="pic" sz="quarter" idx="13"/>
          </p:nvPr>
        </p:nvSpPr>
        <p:spPr>
          <a:xfrm>
            <a:off x="152399" y="142875"/>
            <a:ext cx="8860972" cy="2203450"/>
          </a:xfrm>
          <a:custGeom>
            <a:avLst/>
            <a:gdLst/>
            <a:ahLst/>
            <a:cxnLst/>
            <a:rect l="l" t="t" r="r" b="b"/>
            <a:pathLst>
              <a:path w="8860972" h="2203450">
                <a:moveTo>
                  <a:pt x="7238320" y="526260"/>
                </a:moveTo>
                <a:lnTo>
                  <a:pt x="7238320" y="1195395"/>
                </a:lnTo>
                <a:lnTo>
                  <a:pt x="8860971" y="1195395"/>
                </a:lnTo>
                <a:lnTo>
                  <a:pt x="8860971" y="526260"/>
                </a:lnTo>
                <a:close/>
                <a:moveTo>
                  <a:pt x="0" y="0"/>
                </a:moveTo>
                <a:lnTo>
                  <a:pt x="8860972" y="0"/>
                </a:lnTo>
                <a:lnTo>
                  <a:pt x="8860972" y="2203450"/>
                </a:lnTo>
                <a:lnTo>
                  <a:pt x="0" y="2203450"/>
                </a:lnTo>
                <a:close/>
              </a:path>
            </a:pathLst>
          </a:custGeo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2B46-64DD-234E-8B8D-3948D9123FA6}" type="datetimeFigureOut">
              <a:rPr lang="da-DK" smtClean="0"/>
              <a:t>07-04-2017</a:t>
            </a:fld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7873C-9D63-F84D-9703-4BB41D0F0F82}" type="slidenum">
              <a:rPr lang="da-DK" smtClean="0"/>
              <a:t>‹nr.›</a:t>
            </a:fld>
            <a:endParaRPr lang="da-DK"/>
          </a:p>
        </p:txBody>
      </p:sp>
      <p:pic>
        <p:nvPicPr>
          <p:cNvPr id="25" name="Picture 6" descr="kommunelogotap2014_CMYK_UK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90719" y="669135"/>
            <a:ext cx="1622652" cy="669135"/>
          </a:xfrm>
          <a:prstGeom prst="rect">
            <a:avLst/>
          </a:prstGeom>
        </p:spPr>
      </p:pic>
      <p:sp>
        <p:nvSpPr>
          <p:cNvPr id="29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1050926" y="2732088"/>
            <a:ext cx="3370983" cy="813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/>
            </a:lvl1pPr>
          </a:lstStyle>
          <a:p>
            <a:r>
              <a:rPr lang="da-DK" dirty="0"/>
              <a:t>Overskrift</a:t>
            </a:r>
          </a:p>
        </p:txBody>
      </p:sp>
      <p:pic>
        <p:nvPicPr>
          <p:cNvPr id="40" name="Picture 6" descr="kommunelogotap2014_CMYK_UK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93028" y="669135"/>
            <a:ext cx="1622652" cy="669135"/>
          </a:xfrm>
          <a:prstGeom prst="rect">
            <a:avLst/>
          </a:prstGeom>
        </p:spPr>
      </p:pic>
      <p:sp>
        <p:nvSpPr>
          <p:cNvPr id="42" name="Pladsholder til tekst 23"/>
          <p:cNvSpPr>
            <a:spLocks noGrp="1"/>
          </p:cNvSpPr>
          <p:nvPr>
            <p:ph type="body" sz="quarter" idx="15"/>
          </p:nvPr>
        </p:nvSpPr>
        <p:spPr>
          <a:xfrm>
            <a:off x="1074774" y="3546069"/>
            <a:ext cx="3347135" cy="196735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0587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knud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465" y="4307149"/>
            <a:ext cx="2683619" cy="2412546"/>
          </a:xfrm>
          <a:prstGeom prst="rect">
            <a:avLst/>
          </a:prstGeom>
        </p:spPr>
      </p:pic>
      <p:sp>
        <p:nvSpPr>
          <p:cNvPr id="6" name="Rectangle 9"/>
          <p:cNvSpPr/>
          <p:nvPr userDrawn="1"/>
        </p:nvSpPr>
        <p:spPr>
          <a:xfrm>
            <a:off x="152401" y="138545"/>
            <a:ext cx="4220028" cy="6582930"/>
          </a:xfrm>
          <a:prstGeom prst="rect">
            <a:avLst/>
          </a:prstGeom>
          <a:solidFill>
            <a:srgbClr val="9BCF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5"/>
          <p:cNvSpPr/>
          <p:nvPr userDrawn="1"/>
        </p:nvSpPr>
        <p:spPr>
          <a:xfrm>
            <a:off x="4372429" y="158437"/>
            <a:ext cx="4627655" cy="6563037"/>
          </a:xfrm>
          <a:prstGeom prst="rect">
            <a:avLst/>
          </a:prstGeom>
          <a:solidFill>
            <a:srgbClr val="0088C5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2B46-64DD-234E-8B8D-3948D9123FA6}" type="datetimeFigureOut">
              <a:rPr lang="da-DK" smtClean="0"/>
              <a:t>07-04-2017</a:t>
            </a:fld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7873C-9D63-F84D-9703-4BB41D0F0F82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Undertitel 2"/>
          <p:cNvSpPr>
            <a:spLocks noGrp="1"/>
          </p:cNvSpPr>
          <p:nvPr>
            <p:ph type="subTitle" idx="1"/>
          </p:nvPr>
        </p:nvSpPr>
        <p:spPr>
          <a:xfrm>
            <a:off x="4840844" y="2859975"/>
            <a:ext cx="2772229" cy="3444421"/>
          </a:xfrm>
        </p:spPr>
        <p:txBody>
          <a:bodyPr lIns="0" tIns="0" rIns="0" bIns="0">
            <a:noAutofit/>
          </a:bodyPr>
          <a:lstStyle/>
          <a:p>
            <a:pPr marL="180000" indent="-180000" algn="l">
              <a:spcBef>
                <a:spcPts val="1128"/>
              </a:spcBef>
              <a:spcAft>
                <a:spcPts val="800"/>
              </a:spcAft>
              <a:buFont typeface="Arial"/>
              <a:buChar char="•"/>
            </a:pPr>
            <a:r>
              <a:rPr lang="da-DK" sz="2000" b="1" baseline="30000">
                <a:solidFill>
                  <a:schemeClr val="bg1"/>
                </a:solidFill>
                <a:latin typeface="Arial"/>
                <a:cs typeface="Arial"/>
              </a:rPr>
              <a:t>Klik for at redigere i master</a:t>
            </a:r>
            <a:endParaRPr lang="da-DK" sz="2000" b="1" baseline="30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4" name="Picture 6" descr="kommunelogotap2014_CMYK_UK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90719" y="669135"/>
            <a:ext cx="1622652" cy="669135"/>
          </a:xfrm>
          <a:prstGeom prst="rect">
            <a:avLst/>
          </a:prstGeom>
        </p:spPr>
      </p:pic>
      <p:sp>
        <p:nvSpPr>
          <p:cNvPr id="17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1050926" y="2732088"/>
            <a:ext cx="3370983" cy="813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/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0" name="Pladsholder til tekst 23"/>
          <p:cNvSpPr>
            <a:spLocks noGrp="1"/>
          </p:cNvSpPr>
          <p:nvPr>
            <p:ph type="body" sz="quarter" idx="15"/>
          </p:nvPr>
        </p:nvSpPr>
        <p:spPr>
          <a:xfrm>
            <a:off x="1074774" y="3546069"/>
            <a:ext cx="3137185" cy="269124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61696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a-DK" dirty="0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F2B46-64DD-234E-8B8D-3948D9123FA6}" type="datetimeFigureOut">
              <a:rPr lang="da-DK" smtClean="0"/>
              <a:t>07-04-2017</a:t>
            </a:fld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7873C-9D63-F84D-9703-4BB41D0F0F8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284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2" r:id="rId5"/>
    <p:sldLayoutId id="2147483653" r:id="rId6"/>
    <p:sldLayoutId id="2147483654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 cap="all" normalizeH="0">
          <a:solidFill>
            <a:schemeClr val="tx1"/>
          </a:solidFill>
          <a:latin typeface="Oswald"/>
          <a:ea typeface="+mj-ea"/>
          <a:cs typeface="Oswald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180000" algn="l" defTabSz="457200" rtl="0" eaLnBrk="1" latinLnBrk="0" hangingPunct="1">
        <a:spcBef>
          <a:spcPts val="1200"/>
        </a:spcBef>
        <a:buSzPct val="60000"/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342900" algn="l" defTabSz="457200" rtl="0" eaLnBrk="1" latinLnBrk="0" hangingPunct="1">
        <a:spcBef>
          <a:spcPts val="0"/>
        </a:spcBef>
        <a:buSzPct val="60000"/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-342900" algn="l" defTabSz="457200" rtl="0" eaLnBrk="1" latinLnBrk="0" hangingPunct="1">
        <a:spcBef>
          <a:spcPts val="0"/>
        </a:spcBef>
        <a:buSzPct val="60000"/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-342900" algn="l" defTabSz="457200" rtl="0" eaLnBrk="1" latinLnBrk="0" hangingPunct="1">
        <a:spcBef>
          <a:spcPts val="0"/>
        </a:spcBef>
        <a:buSzPct val="60000"/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79512" y="2636912"/>
            <a:ext cx="8833859" cy="1008112"/>
          </a:xfrm>
        </p:spPr>
        <p:txBody>
          <a:bodyPr/>
          <a:lstStyle/>
          <a:p>
            <a:pPr algn="ctr"/>
            <a:r>
              <a:rPr lang="da-DK" sz="3200" b="1" dirty="0"/>
              <a:t>Status for pesticidfund</a:t>
            </a:r>
            <a:br>
              <a:rPr lang="da-DK" sz="3200" b="1" dirty="0"/>
            </a:br>
            <a:r>
              <a:rPr lang="da-DK" sz="3200" b="1" dirty="0"/>
              <a:t> i Odenses vandkredsløb</a:t>
            </a:r>
            <a:endParaRPr lang="da-DK" sz="3200" dirty="0"/>
          </a:p>
        </p:txBody>
      </p:sp>
      <p:pic>
        <p:nvPicPr>
          <p:cNvPr id="4" name="Picture 6" descr="kommunelogotap2014_CMYK_U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0719" y="669135"/>
            <a:ext cx="1622652" cy="669135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50471" y="3789040"/>
            <a:ext cx="7121929" cy="2592288"/>
          </a:xfrm>
        </p:spPr>
        <p:txBody>
          <a:bodyPr/>
          <a:lstStyle/>
          <a:p>
            <a:r>
              <a:rPr lang="da-DK" dirty="0"/>
              <a:t> </a:t>
            </a:r>
          </a:p>
          <a:p>
            <a:endParaRPr lang="da-DK" dirty="0"/>
          </a:p>
          <a:p>
            <a:endParaRPr lang="da-DK" dirty="0"/>
          </a:p>
          <a:p>
            <a:r>
              <a:rPr lang="da-DK" dirty="0" err="1"/>
              <a:t>KVOs</a:t>
            </a:r>
            <a:r>
              <a:rPr lang="da-DK" dirty="0"/>
              <a:t> repræsentantskabsmøde </a:t>
            </a:r>
          </a:p>
          <a:p>
            <a:r>
              <a:rPr lang="da-DK" dirty="0"/>
              <a:t>6. april 2017</a:t>
            </a:r>
          </a:p>
          <a:p>
            <a:r>
              <a:rPr lang="da-DK" dirty="0"/>
              <a:t>										</a:t>
            </a:r>
            <a:r>
              <a:rPr lang="da-DK" sz="1800" dirty="0"/>
              <a:t>Richard Jensen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44455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>
          <a:xfrm>
            <a:off x="467545" y="1484784"/>
            <a:ext cx="8352928" cy="5112568"/>
          </a:xfrm>
        </p:spPr>
        <p:txBody>
          <a:bodyPr/>
          <a:lstStyle/>
          <a:p>
            <a:r>
              <a:rPr lang="da-DK" b="1" dirty="0"/>
              <a:t>6. Regnvand</a:t>
            </a:r>
          </a:p>
          <a:p>
            <a:endParaRPr lang="da-DK" u="sng" dirty="0"/>
          </a:p>
          <a:p>
            <a:r>
              <a:rPr lang="da-DK" dirty="0"/>
              <a:t>Undersøgt med XXL-pakken i regnvand opsamlet med specialkonstrueret </a:t>
            </a:r>
            <a:r>
              <a:rPr lang="da-DK" dirty="0" err="1"/>
              <a:t>regnsamler</a:t>
            </a:r>
            <a:r>
              <a:rPr lang="da-DK" dirty="0"/>
              <a:t> på højhustag i Odense (uden landbrugspåvirkning):</a:t>
            </a:r>
          </a:p>
          <a:p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b="1" dirty="0"/>
              <a:t>DNOC* (0,02 µg/L) og 4-nitrophenol* (0,25 µg/L)</a:t>
            </a:r>
          </a:p>
          <a:p>
            <a:endParaRPr lang="da-DK" dirty="0"/>
          </a:p>
          <a:p>
            <a:r>
              <a:rPr lang="da-DK" dirty="0"/>
              <a:t>*Stofferne kan dannes naturligt ved atmosfærekemiske reaktioner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44" y="692697"/>
            <a:ext cx="8725933" cy="720080"/>
          </a:xfrm>
        </p:spPr>
        <p:txBody>
          <a:bodyPr/>
          <a:lstStyle/>
          <a:p>
            <a:r>
              <a:rPr lang="da-DK" sz="3200" dirty="0"/>
              <a:t>Pesticider i Odenses Vandkredsløb</a:t>
            </a:r>
          </a:p>
        </p:txBody>
      </p:sp>
    </p:spTree>
    <p:extLst>
      <p:ext uri="{BB962C8B-B14F-4D97-AF65-F5344CB8AC3E}">
        <p14:creationId xmlns:p14="http://schemas.microsoft.com/office/powerpoint/2010/main" val="3736198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>
          <a:xfrm>
            <a:off x="179513" y="1412776"/>
            <a:ext cx="8784976" cy="5256584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23528" y="692696"/>
            <a:ext cx="8869949" cy="576063"/>
          </a:xfrm>
        </p:spPr>
        <p:txBody>
          <a:bodyPr/>
          <a:lstStyle/>
          <a:p>
            <a:r>
              <a:rPr lang="da-DK" sz="3200" dirty="0"/>
              <a:t>Pesticider i Odenses Vandkredsløb</a:t>
            </a:r>
          </a:p>
        </p:txBody>
      </p:sp>
      <p:pic>
        <p:nvPicPr>
          <p:cNvPr id="4" name="Billed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340768"/>
            <a:ext cx="8784975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32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>
          <a:xfrm>
            <a:off x="251521" y="1484784"/>
            <a:ext cx="8712968" cy="5112568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51522" y="469586"/>
            <a:ext cx="8941956" cy="871183"/>
          </a:xfrm>
        </p:spPr>
        <p:txBody>
          <a:bodyPr/>
          <a:lstStyle/>
          <a:p>
            <a:r>
              <a:rPr lang="da-DK" sz="2800" dirty="0"/>
              <a:t>Pesticider i Odenses Vandkredsløb: </a:t>
            </a:r>
            <a:br>
              <a:rPr lang="da-DK" sz="2800" dirty="0"/>
            </a:br>
            <a:r>
              <a:rPr lang="da-DK" sz="2800" dirty="0"/>
              <a:t>Hvad fandt vi så?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00" y="1340769"/>
            <a:ext cx="8784975" cy="5112568"/>
          </a:xfrm>
          <a:prstGeom prst="rect">
            <a:avLst/>
          </a:prstGeom>
        </p:spPr>
      </p:pic>
      <p:sp>
        <p:nvSpPr>
          <p:cNvPr id="5" name="Pil: højre 4"/>
          <p:cNvSpPr/>
          <p:nvPr/>
        </p:nvSpPr>
        <p:spPr>
          <a:xfrm>
            <a:off x="251522" y="5392640"/>
            <a:ext cx="3625588" cy="134872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b="1" dirty="0"/>
              <a:t>BAM, CGA 108906, </a:t>
            </a:r>
            <a:r>
              <a:rPr lang="da-DK" sz="1600" b="1" dirty="0" err="1"/>
              <a:t>Glyphosat</a:t>
            </a:r>
            <a:r>
              <a:rPr lang="da-DK" sz="1600" b="1" dirty="0"/>
              <a:t>, AMPA, </a:t>
            </a:r>
            <a:r>
              <a:rPr lang="da-DK" sz="1600" b="1" dirty="0" err="1"/>
              <a:t>Mechlorprop</a:t>
            </a:r>
            <a:r>
              <a:rPr lang="da-DK" sz="1600" b="1" dirty="0"/>
              <a:t> i primært grundvand</a:t>
            </a:r>
          </a:p>
        </p:txBody>
      </p:sp>
      <p:sp>
        <p:nvSpPr>
          <p:cNvPr id="6" name="Pil: højre 5"/>
          <p:cNvSpPr/>
          <p:nvPr/>
        </p:nvSpPr>
        <p:spPr>
          <a:xfrm>
            <a:off x="934310" y="4736926"/>
            <a:ext cx="2969443" cy="11521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b="1" dirty="0" err="1"/>
              <a:t>Dithianon</a:t>
            </a:r>
            <a:r>
              <a:rPr lang="da-DK" sz="1600" b="1" dirty="0"/>
              <a:t> i terrænnært grundvand</a:t>
            </a:r>
          </a:p>
        </p:txBody>
      </p:sp>
      <p:sp>
        <p:nvSpPr>
          <p:cNvPr id="7" name="Pil: venstre 6"/>
          <p:cNvSpPr/>
          <p:nvPr/>
        </p:nvSpPr>
        <p:spPr>
          <a:xfrm>
            <a:off x="4446870" y="4725144"/>
            <a:ext cx="2520280" cy="93610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b="1" dirty="0" err="1"/>
              <a:t>Bentazon</a:t>
            </a:r>
            <a:r>
              <a:rPr lang="da-DK" sz="1600" b="1" dirty="0"/>
              <a:t> i bynært </a:t>
            </a:r>
            <a:r>
              <a:rPr lang="da-DK" sz="1600" b="1" dirty="0" err="1"/>
              <a:t>åvand</a:t>
            </a:r>
            <a:endParaRPr lang="da-DK" sz="1600" b="1" dirty="0"/>
          </a:p>
        </p:txBody>
      </p:sp>
      <p:sp>
        <p:nvSpPr>
          <p:cNvPr id="9" name="Pil: venstre 8"/>
          <p:cNvSpPr/>
          <p:nvPr/>
        </p:nvSpPr>
        <p:spPr>
          <a:xfrm>
            <a:off x="6302570" y="3521383"/>
            <a:ext cx="2520280" cy="174375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b="1" dirty="0"/>
              <a:t>Lovlige- og ulovlige pesticider i store mængder i gartnerinært </a:t>
            </a:r>
            <a:r>
              <a:rPr lang="da-DK" sz="1600" b="1" dirty="0" err="1"/>
              <a:t>åvand</a:t>
            </a:r>
            <a:endParaRPr lang="da-DK" sz="1600" b="1" dirty="0"/>
          </a:p>
        </p:txBody>
      </p:sp>
      <p:sp>
        <p:nvSpPr>
          <p:cNvPr id="10" name="Pil: venstre 9"/>
          <p:cNvSpPr/>
          <p:nvPr/>
        </p:nvSpPr>
        <p:spPr>
          <a:xfrm>
            <a:off x="1895178" y="2544130"/>
            <a:ext cx="2753816" cy="98868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b="1" dirty="0"/>
              <a:t>DNOC og 4-nitrophenol i regnvand</a:t>
            </a:r>
          </a:p>
        </p:txBody>
      </p:sp>
      <p:sp>
        <p:nvSpPr>
          <p:cNvPr id="11" name="Pil: nedad 10"/>
          <p:cNvSpPr/>
          <p:nvPr/>
        </p:nvSpPr>
        <p:spPr>
          <a:xfrm>
            <a:off x="4211960" y="2060848"/>
            <a:ext cx="2952328" cy="2520281"/>
          </a:xfrm>
          <a:prstGeom prst="downArrow">
            <a:avLst>
              <a:gd name="adj1" fmla="val 50000"/>
              <a:gd name="adj2" fmla="val 4861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b="1" dirty="0"/>
              <a:t>DNOC </a:t>
            </a:r>
            <a:r>
              <a:rPr lang="da-DK" sz="1600" b="1" dirty="0" err="1"/>
              <a:t>CarbendazimDichlorprop</a:t>
            </a:r>
            <a:r>
              <a:rPr lang="da-DK" sz="1600" b="1" dirty="0"/>
              <a:t> MCPA </a:t>
            </a:r>
            <a:r>
              <a:rPr lang="da-DK" sz="1600" b="1" dirty="0" err="1"/>
              <a:t>Terbutryn</a:t>
            </a:r>
            <a:r>
              <a:rPr lang="da-DK" sz="1600" b="1" dirty="0"/>
              <a:t> </a:t>
            </a:r>
          </a:p>
          <a:p>
            <a:pPr algn="ctr"/>
            <a:r>
              <a:rPr lang="da-DK" sz="1600" b="1" dirty="0"/>
              <a:t>fra </a:t>
            </a:r>
            <a:r>
              <a:rPr lang="da-DK" sz="1600" b="1" dirty="0" err="1"/>
              <a:t>parcelhus-kvarterer</a:t>
            </a:r>
            <a:endParaRPr lang="da-DK" sz="1600" b="1" dirty="0"/>
          </a:p>
        </p:txBody>
      </p:sp>
      <p:sp>
        <p:nvSpPr>
          <p:cNvPr id="8" name="Pil: højre 7"/>
          <p:cNvSpPr/>
          <p:nvPr/>
        </p:nvSpPr>
        <p:spPr>
          <a:xfrm>
            <a:off x="608774" y="3133254"/>
            <a:ext cx="2199977" cy="1859823"/>
          </a:xfrm>
          <a:prstGeom prst="righ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b="1" dirty="0"/>
              <a:t>Terrænnært grundvand,  landbrug og gartnerier   ???</a:t>
            </a:r>
          </a:p>
        </p:txBody>
      </p:sp>
    </p:spTree>
    <p:extLst>
      <p:ext uri="{BB962C8B-B14F-4D97-AF65-F5344CB8AC3E}">
        <p14:creationId xmlns:p14="http://schemas.microsoft.com/office/powerpoint/2010/main" val="1453170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da-DK" sz="5400" dirty="0"/>
              <a:t>Tak for opmærksomheden!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23528" y="692697"/>
            <a:ext cx="8869949" cy="648072"/>
          </a:xfrm>
        </p:spPr>
        <p:txBody>
          <a:bodyPr/>
          <a:lstStyle/>
          <a:p>
            <a:r>
              <a:rPr lang="da-DK" sz="3200" dirty="0"/>
              <a:t>Pesticider i Odenses Vandkredsløb</a:t>
            </a:r>
          </a:p>
        </p:txBody>
      </p:sp>
    </p:spTree>
    <p:extLst>
      <p:ext uri="{BB962C8B-B14F-4D97-AF65-F5344CB8AC3E}">
        <p14:creationId xmlns:p14="http://schemas.microsoft.com/office/powerpoint/2010/main" val="2276630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>
          <a:xfrm>
            <a:off x="251521" y="1484784"/>
            <a:ext cx="8712968" cy="5112568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51522" y="692697"/>
            <a:ext cx="8941956" cy="648072"/>
          </a:xfrm>
        </p:spPr>
        <p:txBody>
          <a:bodyPr/>
          <a:lstStyle/>
          <a:p>
            <a:r>
              <a:rPr lang="da-DK" sz="3200" dirty="0"/>
              <a:t>Pesticider i Odenses Vandkredsløb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424590"/>
            <a:ext cx="8784975" cy="5112568"/>
          </a:xfrm>
          <a:prstGeom prst="rect">
            <a:avLst/>
          </a:prstGeom>
        </p:spPr>
      </p:pic>
      <p:sp>
        <p:nvSpPr>
          <p:cNvPr id="5" name="Pil: højre 4"/>
          <p:cNvSpPr/>
          <p:nvPr/>
        </p:nvSpPr>
        <p:spPr>
          <a:xfrm>
            <a:off x="882477" y="5532798"/>
            <a:ext cx="2922624" cy="100435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b="1" dirty="0"/>
              <a:t>Hvad finder vi i det primære grundvand?</a:t>
            </a:r>
          </a:p>
        </p:txBody>
      </p:sp>
      <p:sp>
        <p:nvSpPr>
          <p:cNvPr id="6" name="Pil: højre 5"/>
          <p:cNvSpPr/>
          <p:nvPr/>
        </p:nvSpPr>
        <p:spPr>
          <a:xfrm>
            <a:off x="882476" y="4941168"/>
            <a:ext cx="2969443" cy="11521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b="1" dirty="0"/>
              <a:t>Hvad finder vi i det terrænnære grundvand?</a:t>
            </a:r>
          </a:p>
        </p:txBody>
      </p:sp>
      <p:sp>
        <p:nvSpPr>
          <p:cNvPr id="7" name="Pil: venstre 6"/>
          <p:cNvSpPr/>
          <p:nvPr/>
        </p:nvSpPr>
        <p:spPr>
          <a:xfrm>
            <a:off x="4446870" y="4725144"/>
            <a:ext cx="2520280" cy="93610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b="1" dirty="0"/>
              <a:t>Hvad finder vi i bynært </a:t>
            </a:r>
            <a:r>
              <a:rPr lang="da-DK" sz="1600" b="1" dirty="0" err="1"/>
              <a:t>åvand</a:t>
            </a:r>
            <a:r>
              <a:rPr lang="da-DK" sz="1600" b="1" dirty="0"/>
              <a:t>?</a:t>
            </a:r>
          </a:p>
        </p:txBody>
      </p:sp>
      <p:sp>
        <p:nvSpPr>
          <p:cNvPr id="9" name="Pil: venstre 8"/>
          <p:cNvSpPr/>
          <p:nvPr/>
        </p:nvSpPr>
        <p:spPr>
          <a:xfrm>
            <a:off x="6121931" y="4120516"/>
            <a:ext cx="2520280" cy="103667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b="1" dirty="0"/>
              <a:t>Hvad finder vi i gartnerinært </a:t>
            </a:r>
            <a:r>
              <a:rPr lang="da-DK" sz="1600" b="1" dirty="0" err="1"/>
              <a:t>åvand</a:t>
            </a:r>
            <a:r>
              <a:rPr lang="da-DK" sz="1600" b="1" dirty="0"/>
              <a:t>?</a:t>
            </a:r>
          </a:p>
        </p:txBody>
      </p:sp>
      <p:sp>
        <p:nvSpPr>
          <p:cNvPr id="10" name="Pil: venstre 9"/>
          <p:cNvSpPr/>
          <p:nvPr/>
        </p:nvSpPr>
        <p:spPr>
          <a:xfrm>
            <a:off x="1907704" y="2564904"/>
            <a:ext cx="2448272" cy="98868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b="1" dirty="0"/>
              <a:t>Er der pesticider i regnvand?</a:t>
            </a:r>
          </a:p>
        </p:txBody>
      </p:sp>
      <p:sp>
        <p:nvSpPr>
          <p:cNvPr id="11" name="Pil: nedad 10"/>
          <p:cNvSpPr/>
          <p:nvPr/>
        </p:nvSpPr>
        <p:spPr>
          <a:xfrm>
            <a:off x="4211960" y="2276872"/>
            <a:ext cx="2376264" cy="230425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b="1" dirty="0"/>
              <a:t>Hvad finder vi i drænvand fra parcelhuskvarterer</a:t>
            </a:r>
          </a:p>
        </p:txBody>
      </p:sp>
    </p:spTree>
    <p:extLst>
      <p:ext uri="{BB962C8B-B14F-4D97-AF65-F5344CB8AC3E}">
        <p14:creationId xmlns:p14="http://schemas.microsoft.com/office/powerpoint/2010/main" val="2352123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>
          <a:xfrm>
            <a:off x="683568" y="1700808"/>
            <a:ext cx="7776864" cy="4896544"/>
          </a:xfrm>
        </p:spPr>
        <p:txBody>
          <a:bodyPr/>
          <a:lstStyle/>
          <a:p>
            <a:r>
              <a:rPr lang="da-DK" sz="2800" b="1" dirty="0"/>
              <a:t>De (mere eller mindre) undersøgte ”lag” (nede fra):</a:t>
            </a:r>
          </a:p>
          <a:p>
            <a:endParaRPr lang="da-DK" sz="2800" b="1" dirty="0"/>
          </a:p>
          <a:p>
            <a:pPr marL="457200" indent="-457200">
              <a:buAutoNum type="arabicPeriod"/>
            </a:pPr>
            <a:r>
              <a:rPr lang="da-DK" sz="2800" b="1" dirty="0"/>
              <a:t>Det primære grundvand</a:t>
            </a:r>
          </a:p>
          <a:p>
            <a:pPr marL="457200" indent="-457200">
              <a:buAutoNum type="arabicPeriod"/>
            </a:pPr>
            <a:r>
              <a:rPr lang="da-DK" sz="2800" b="1" dirty="0"/>
              <a:t>Det terrænnære grundvand</a:t>
            </a:r>
          </a:p>
          <a:p>
            <a:pPr marL="457200" indent="-457200">
              <a:buAutoNum type="arabicPeriod"/>
            </a:pPr>
            <a:r>
              <a:rPr lang="da-DK" sz="2800" b="1" dirty="0"/>
              <a:t>Det bynære overfladevand</a:t>
            </a:r>
          </a:p>
          <a:p>
            <a:pPr marL="457200" indent="-457200">
              <a:buAutoNum type="arabicPeriod"/>
            </a:pPr>
            <a:r>
              <a:rPr lang="da-DK" sz="2800" b="1" dirty="0"/>
              <a:t>Det gartnerinære overfladevand</a:t>
            </a:r>
          </a:p>
          <a:p>
            <a:pPr marL="457200" indent="-457200">
              <a:buAutoNum type="arabicPeriod"/>
            </a:pPr>
            <a:r>
              <a:rPr lang="da-DK" sz="2800" b="1" dirty="0"/>
              <a:t>Drænvand fra parcelhuskvarter</a:t>
            </a:r>
          </a:p>
          <a:p>
            <a:pPr marL="457200" indent="-457200">
              <a:buAutoNum type="arabicPeriod"/>
            </a:pPr>
            <a:r>
              <a:rPr lang="da-DK" sz="2800" b="1" dirty="0"/>
              <a:t>Regnvand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536" y="692697"/>
            <a:ext cx="8797941" cy="720080"/>
          </a:xfrm>
        </p:spPr>
        <p:txBody>
          <a:bodyPr/>
          <a:lstStyle/>
          <a:p>
            <a:r>
              <a:rPr lang="da-DK" sz="3200" dirty="0"/>
              <a:t>Pesticider i Odenses Vandkredsløb</a:t>
            </a:r>
          </a:p>
        </p:txBody>
      </p:sp>
    </p:spTree>
    <p:extLst>
      <p:ext uri="{BB962C8B-B14F-4D97-AF65-F5344CB8AC3E}">
        <p14:creationId xmlns:p14="http://schemas.microsoft.com/office/powerpoint/2010/main" val="3311325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>
          <a:xfrm>
            <a:off x="611561" y="1340769"/>
            <a:ext cx="7920880" cy="5256583"/>
          </a:xfrm>
        </p:spPr>
        <p:txBody>
          <a:bodyPr/>
          <a:lstStyle/>
          <a:p>
            <a:r>
              <a:rPr lang="da-DK" b="1" dirty="0"/>
              <a:t>1. Det primære grundvand</a:t>
            </a:r>
          </a:p>
          <a:p>
            <a:r>
              <a:rPr lang="da-DK" dirty="0"/>
              <a:t>Undersøges i vandværkernes ordinære boringskontrol i 99 boringer (13 aktivstoffer + 22 nedbrydningsprodukter) (&gt;DL senest):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b="1" dirty="0"/>
              <a:t>BAM i 14, CGA 108906 i 2, </a:t>
            </a:r>
            <a:r>
              <a:rPr lang="da-DK" b="1" dirty="0" err="1"/>
              <a:t>Glyphosat</a:t>
            </a:r>
            <a:r>
              <a:rPr lang="da-DK" b="1" dirty="0"/>
              <a:t> i 2, AMPA i 1, </a:t>
            </a:r>
            <a:r>
              <a:rPr lang="da-DK" b="1" dirty="0" err="1"/>
              <a:t>Mechlorprop</a:t>
            </a:r>
            <a:r>
              <a:rPr lang="da-DK" b="1" dirty="0"/>
              <a:t> i 2 </a:t>
            </a:r>
          </a:p>
          <a:p>
            <a:r>
              <a:rPr lang="da-DK" dirty="0"/>
              <a:t>Undersøgt med </a:t>
            </a:r>
            <a:r>
              <a:rPr lang="da-DK" dirty="0" err="1"/>
              <a:t>Agrolabs</a:t>
            </a:r>
            <a:r>
              <a:rPr lang="da-DK" dirty="0"/>
              <a:t> XXL-pakke (over 300 aktivstoffer/nedbrydningsprodukter) i de 14 dårligst beskyttede vandværks-boringer: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b="1" dirty="0"/>
              <a:t>Ingen supplerende fund</a:t>
            </a:r>
          </a:p>
          <a:p>
            <a:r>
              <a:rPr lang="da-DK" dirty="0"/>
              <a:t>2010: Alle vandværksboringer i Odense undersøgt for </a:t>
            </a:r>
            <a:r>
              <a:rPr lang="da-DK" dirty="0" err="1"/>
              <a:t>Metribuzin</a:t>
            </a:r>
            <a:r>
              <a:rPr lang="da-DK" dirty="0"/>
              <a:t>, </a:t>
            </a:r>
            <a:r>
              <a:rPr lang="da-DK" dirty="0" err="1"/>
              <a:t>Rimsulfuron</a:t>
            </a:r>
            <a:r>
              <a:rPr lang="da-DK" dirty="0"/>
              <a:t> og deres nedbrydningsprodukter: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b="1" dirty="0"/>
              <a:t>Ingen supplerende fund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44" y="692697"/>
            <a:ext cx="8725933" cy="648072"/>
          </a:xfrm>
        </p:spPr>
        <p:txBody>
          <a:bodyPr/>
          <a:lstStyle/>
          <a:p>
            <a:r>
              <a:rPr lang="da-DK" sz="3200" dirty="0"/>
              <a:t>Pesticider i Odenses Vandkredsløb</a:t>
            </a:r>
          </a:p>
        </p:txBody>
      </p:sp>
    </p:spTree>
    <p:extLst>
      <p:ext uri="{BB962C8B-B14F-4D97-AF65-F5344CB8AC3E}">
        <p14:creationId xmlns:p14="http://schemas.microsoft.com/office/powerpoint/2010/main" val="2483381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>
          <a:xfrm>
            <a:off x="467545" y="1556792"/>
            <a:ext cx="8208912" cy="5040560"/>
          </a:xfrm>
        </p:spPr>
        <p:txBody>
          <a:bodyPr/>
          <a:lstStyle/>
          <a:p>
            <a:r>
              <a:rPr lang="da-DK" b="1" dirty="0"/>
              <a:t>2. Det terrænnære grundvand</a:t>
            </a:r>
          </a:p>
          <a:p>
            <a:endParaRPr lang="da-DK" dirty="0"/>
          </a:p>
          <a:p>
            <a:r>
              <a:rPr lang="da-DK" dirty="0"/>
              <a:t>Undersøgt med XXL-pakken i 4 boringer (</a:t>
            </a:r>
            <a:r>
              <a:rPr lang="da-DK" dirty="0" err="1"/>
              <a:t>filtersat</a:t>
            </a:r>
            <a:r>
              <a:rPr lang="da-DK" dirty="0"/>
              <a:t> 7-8 m.u.t.) anlagt af Odense Kommune i et transekt fra et landbrugsområde og ned gennem parcelhuskvarterer til Odense Å:</a:t>
            </a:r>
          </a:p>
          <a:p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b="1" dirty="0"/>
              <a:t>Fund af </a:t>
            </a:r>
            <a:r>
              <a:rPr lang="da-DK" b="1" dirty="0" err="1"/>
              <a:t>dithianon</a:t>
            </a:r>
            <a:r>
              <a:rPr lang="da-DK" b="1" dirty="0"/>
              <a:t>* (0,07 µg/L) i 1 boring</a:t>
            </a:r>
          </a:p>
          <a:p>
            <a:endParaRPr lang="da-DK" b="1" dirty="0"/>
          </a:p>
          <a:p>
            <a:r>
              <a:rPr lang="da-DK" b="1" dirty="0"/>
              <a:t>* </a:t>
            </a:r>
            <a:r>
              <a:rPr lang="da-DK" dirty="0"/>
              <a:t>Svampemiddel til brug på frugttræer</a:t>
            </a:r>
            <a:endParaRPr lang="da-DK" b="1" dirty="0"/>
          </a:p>
          <a:p>
            <a:r>
              <a:rPr lang="da-DK" dirty="0"/>
              <a:t> </a:t>
            </a:r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44" y="692697"/>
            <a:ext cx="8725933" cy="648072"/>
          </a:xfrm>
        </p:spPr>
        <p:txBody>
          <a:bodyPr/>
          <a:lstStyle/>
          <a:p>
            <a:r>
              <a:rPr lang="da-DK" sz="3200" dirty="0"/>
              <a:t>Pesticider i Odenses Vandkredsløb</a:t>
            </a:r>
          </a:p>
        </p:txBody>
      </p:sp>
    </p:spTree>
    <p:extLst>
      <p:ext uri="{BB962C8B-B14F-4D97-AF65-F5344CB8AC3E}">
        <p14:creationId xmlns:p14="http://schemas.microsoft.com/office/powerpoint/2010/main" val="3633681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>
          <a:xfrm>
            <a:off x="539553" y="1484784"/>
            <a:ext cx="8136904" cy="5112568"/>
          </a:xfrm>
        </p:spPr>
        <p:txBody>
          <a:bodyPr/>
          <a:lstStyle/>
          <a:p>
            <a:r>
              <a:rPr lang="da-DK" b="1" dirty="0"/>
              <a:t>3. Det bynære overfladevand</a:t>
            </a:r>
          </a:p>
          <a:p>
            <a:r>
              <a:rPr lang="da-DK" dirty="0"/>
              <a:t>Undersøgelse med XXL-pakken i </a:t>
            </a:r>
            <a:r>
              <a:rPr lang="da-DK" dirty="0" err="1"/>
              <a:t>åvand</a:t>
            </a:r>
            <a:r>
              <a:rPr lang="da-DK" dirty="0"/>
              <a:t> før- og efter parcelhuskvarter:</a:t>
            </a:r>
          </a:p>
          <a:p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b="1" dirty="0" err="1"/>
              <a:t>Bentazon</a:t>
            </a:r>
            <a:r>
              <a:rPr lang="da-DK" b="1" dirty="0"/>
              <a:t> både før- og efter tilløbet                       (0,059 og 0,048 µg/L)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44" y="692697"/>
            <a:ext cx="8725933" cy="648072"/>
          </a:xfrm>
        </p:spPr>
        <p:txBody>
          <a:bodyPr/>
          <a:lstStyle/>
          <a:p>
            <a:r>
              <a:rPr lang="da-DK" sz="3200" dirty="0"/>
              <a:t>Pesticider i Odenses Vandkredsløb</a:t>
            </a:r>
          </a:p>
        </p:txBody>
      </p:sp>
    </p:spTree>
    <p:extLst>
      <p:ext uri="{BB962C8B-B14F-4D97-AF65-F5344CB8AC3E}">
        <p14:creationId xmlns:p14="http://schemas.microsoft.com/office/powerpoint/2010/main" val="4085103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>
          <a:xfrm>
            <a:off x="395537" y="1484784"/>
            <a:ext cx="8424936" cy="5112568"/>
          </a:xfrm>
        </p:spPr>
        <p:txBody>
          <a:bodyPr/>
          <a:lstStyle/>
          <a:p>
            <a:r>
              <a:rPr lang="da-DK" b="1" dirty="0"/>
              <a:t>4. Det gartnerinære overfladevand</a:t>
            </a:r>
          </a:p>
          <a:p>
            <a:r>
              <a:rPr lang="da-DK" dirty="0"/>
              <a:t>Undersøgt med XXL-pakken – Vandløb/overfladevand </a:t>
            </a:r>
          </a:p>
          <a:p>
            <a:r>
              <a:rPr lang="da-DK" dirty="0"/>
              <a:t>2011-2016:</a:t>
            </a:r>
          </a:p>
          <a:p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b="1" dirty="0"/>
              <a:t>50 pesticider og 4 nedbrydningsprodukter (0,03-4,17 µg/L)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b="1" dirty="0"/>
              <a:t>21 af de 50 </a:t>
            </a:r>
            <a:r>
              <a:rPr lang="da-DK" b="1"/>
              <a:t>pesticider var forbudt </a:t>
            </a:r>
            <a:r>
              <a:rPr lang="da-DK" b="1" dirty="0"/>
              <a:t>at anvende på tidspunktet for fundet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b="1" dirty="0"/>
              <a:t>1 af de 50 pesticider har aldrig været tilladt i EU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44" y="692697"/>
            <a:ext cx="8725933" cy="648072"/>
          </a:xfrm>
        </p:spPr>
        <p:txBody>
          <a:bodyPr/>
          <a:lstStyle/>
          <a:p>
            <a:r>
              <a:rPr lang="da-DK" sz="3200" dirty="0"/>
              <a:t>Pesticider i Odenses Vandkredsløb</a:t>
            </a:r>
          </a:p>
        </p:txBody>
      </p:sp>
    </p:spTree>
    <p:extLst>
      <p:ext uri="{BB962C8B-B14F-4D97-AF65-F5344CB8AC3E}">
        <p14:creationId xmlns:p14="http://schemas.microsoft.com/office/powerpoint/2010/main" val="2012282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>
          <a:xfrm>
            <a:off x="467545" y="1556792"/>
            <a:ext cx="8208912" cy="5040560"/>
          </a:xfrm>
        </p:spPr>
        <p:txBody>
          <a:bodyPr/>
          <a:lstStyle/>
          <a:p>
            <a:r>
              <a:rPr lang="da-DK" b="1" dirty="0"/>
              <a:t>5. Drænvand fra parcelhuskvarter</a:t>
            </a:r>
          </a:p>
          <a:p>
            <a:r>
              <a:rPr lang="da-DK" dirty="0"/>
              <a:t>Undersøgt med XXL-pakken i 5 regnvandstilløb fra parcelhuskvarterer til vandløb:</a:t>
            </a:r>
          </a:p>
          <a:p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b="1" dirty="0"/>
              <a:t>DNOC (0,10-0,27 µg/L) og </a:t>
            </a:r>
            <a:r>
              <a:rPr lang="da-DK" b="1" dirty="0" err="1"/>
              <a:t>Carbendazim</a:t>
            </a:r>
            <a:r>
              <a:rPr lang="da-DK" b="1" dirty="0"/>
              <a:t>* (0,01-0,07 µg/L) fundet alle 5 steder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b="1" dirty="0" err="1"/>
              <a:t>Dichlorprop</a:t>
            </a:r>
            <a:r>
              <a:rPr lang="da-DK" b="1" dirty="0"/>
              <a:t>, MCPA og </a:t>
            </a:r>
            <a:r>
              <a:rPr lang="da-DK" b="1" dirty="0" err="1"/>
              <a:t>Terbutryn</a:t>
            </a:r>
            <a:r>
              <a:rPr lang="da-DK" b="1" dirty="0"/>
              <a:t>* (0,012-0,078 µg/L) fundet 1 sted</a:t>
            </a:r>
          </a:p>
          <a:p>
            <a:endParaRPr lang="da-DK" dirty="0"/>
          </a:p>
          <a:p>
            <a:r>
              <a:rPr lang="da-DK" dirty="0"/>
              <a:t>* Bruges som biocider (</a:t>
            </a:r>
            <a:r>
              <a:rPr lang="da-DK" dirty="0" err="1"/>
              <a:t>Carbendazim</a:t>
            </a:r>
            <a:r>
              <a:rPr lang="da-DK" dirty="0"/>
              <a:t> som svampemiddel og </a:t>
            </a:r>
            <a:r>
              <a:rPr lang="da-DK" dirty="0" err="1"/>
              <a:t>Terbutryn</a:t>
            </a:r>
            <a:r>
              <a:rPr lang="da-DK" dirty="0"/>
              <a:t> som algemiddel) – begge forbudt som pesticider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536" y="764705"/>
            <a:ext cx="8797941" cy="576064"/>
          </a:xfrm>
        </p:spPr>
        <p:txBody>
          <a:bodyPr/>
          <a:lstStyle/>
          <a:p>
            <a:r>
              <a:rPr lang="da-DK" sz="3200" dirty="0"/>
              <a:t>Pesticider i Odenses Vandkredsløb</a:t>
            </a:r>
          </a:p>
        </p:txBody>
      </p:sp>
    </p:spTree>
    <p:extLst>
      <p:ext uri="{BB962C8B-B14F-4D97-AF65-F5344CB8AC3E}">
        <p14:creationId xmlns:p14="http://schemas.microsoft.com/office/powerpoint/2010/main" val="94237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>
          <a:xfrm>
            <a:off x="611560" y="2204864"/>
            <a:ext cx="8064895" cy="4464496"/>
          </a:xfrm>
        </p:spPr>
        <p:txBody>
          <a:bodyPr/>
          <a:lstStyle/>
          <a:p>
            <a:r>
              <a:rPr lang="da-DK" dirty="0"/>
              <a:t>Biocider anvendt til bygningsfacader er generelt vurderet til meget lave PNEC-værdier: </a:t>
            </a:r>
          </a:p>
          <a:p>
            <a:r>
              <a:rPr lang="da-DK" dirty="0"/>
              <a:t> </a:t>
            </a:r>
            <a:r>
              <a:rPr lang="da-DK" dirty="0" err="1"/>
              <a:t>Terbutryn</a:t>
            </a:r>
            <a:r>
              <a:rPr lang="da-DK" dirty="0"/>
              <a:t> og </a:t>
            </a:r>
            <a:r>
              <a:rPr lang="da-DK" dirty="0" err="1"/>
              <a:t>carbendazim</a:t>
            </a:r>
            <a:r>
              <a:rPr lang="da-DK" dirty="0"/>
              <a:t>: 34 </a:t>
            </a:r>
            <a:r>
              <a:rPr lang="da-DK" dirty="0" err="1"/>
              <a:t>ng</a:t>
            </a:r>
            <a:r>
              <a:rPr lang="da-DK" dirty="0"/>
              <a:t> / L  	= 0,034 µg/L</a:t>
            </a:r>
          </a:p>
          <a:p>
            <a:r>
              <a:rPr lang="da-DK" dirty="0"/>
              <a:t> </a:t>
            </a:r>
            <a:r>
              <a:rPr lang="da-DK" dirty="0" err="1"/>
              <a:t>Iodocarb</a:t>
            </a:r>
            <a:r>
              <a:rPr lang="da-DK" dirty="0"/>
              <a:t>: 26 </a:t>
            </a:r>
            <a:r>
              <a:rPr lang="da-DK" dirty="0" err="1"/>
              <a:t>ng</a:t>
            </a:r>
            <a:r>
              <a:rPr lang="da-DK" dirty="0"/>
              <a:t> / L 						= 0,026 µg/L</a:t>
            </a:r>
          </a:p>
          <a:p>
            <a:r>
              <a:rPr lang="da-DK" dirty="0"/>
              <a:t> </a:t>
            </a:r>
            <a:r>
              <a:rPr lang="da-DK" dirty="0" err="1"/>
              <a:t>Diuron</a:t>
            </a:r>
            <a:r>
              <a:rPr lang="da-DK" dirty="0"/>
              <a:t>: 20 </a:t>
            </a:r>
            <a:r>
              <a:rPr lang="da-DK" dirty="0" err="1"/>
              <a:t>ng</a:t>
            </a:r>
            <a:r>
              <a:rPr lang="da-DK" dirty="0"/>
              <a:t> / L 							= 0,020 µg/L</a:t>
            </a:r>
          </a:p>
          <a:p>
            <a:r>
              <a:rPr lang="da-DK" dirty="0"/>
              <a:t> </a:t>
            </a:r>
            <a:r>
              <a:rPr lang="da-DK" dirty="0" err="1"/>
              <a:t>Octylisothiazolinon</a:t>
            </a:r>
            <a:r>
              <a:rPr lang="da-DK" dirty="0"/>
              <a:t>: 13 </a:t>
            </a:r>
            <a:r>
              <a:rPr lang="da-DK" dirty="0" err="1"/>
              <a:t>ng</a:t>
            </a:r>
            <a:r>
              <a:rPr lang="da-DK" dirty="0"/>
              <a:t> / L 			= 0,013 µg/L</a:t>
            </a:r>
          </a:p>
          <a:p>
            <a:r>
              <a:rPr lang="en-US" dirty="0"/>
              <a:t> DCOIT / Sea-nine: 8 ng / L 				= 0,008 µg/L</a:t>
            </a:r>
          </a:p>
          <a:p>
            <a:r>
              <a:rPr lang="da-DK" dirty="0"/>
              <a:t> </a:t>
            </a:r>
            <a:r>
              <a:rPr lang="da-DK" dirty="0" err="1"/>
              <a:t>Irgarol</a:t>
            </a:r>
            <a:r>
              <a:rPr lang="da-DK" dirty="0"/>
              <a:t> 1051: 1 </a:t>
            </a:r>
            <a:r>
              <a:rPr lang="da-DK" dirty="0" err="1"/>
              <a:t>ng</a:t>
            </a:r>
            <a:r>
              <a:rPr lang="da-DK" dirty="0"/>
              <a:t> / L 						= 0,001 µg/L</a:t>
            </a:r>
          </a:p>
          <a:p>
            <a:endParaRPr lang="da-DK" dirty="0"/>
          </a:p>
          <a:p>
            <a:r>
              <a:rPr lang="da-DK" dirty="0"/>
              <a:t>(</a:t>
            </a:r>
            <a:r>
              <a:rPr lang="da-DK" dirty="0" err="1"/>
              <a:t>Bester</a:t>
            </a:r>
            <a:r>
              <a:rPr lang="da-DK" dirty="0"/>
              <a:t> et al., 2014)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11560" y="476672"/>
            <a:ext cx="6696745" cy="1512169"/>
          </a:xfrm>
        </p:spPr>
        <p:txBody>
          <a:bodyPr/>
          <a:lstStyle/>
          <a:p>
            <a:r>
              <a:rPr lang="da-DK" sz="3200" dirty="0"/>
              <a:t>Pesticider i Odenses Vandkredsløb</a:t>
            </a:r>
          </a:p>
        </p:txBody>
      </p:sp>
    </p:spTree>
    <p:extLst>
      <p:ext uri="{BB962C8B-B14F-4D97-AF65-F5344CB8AC3E}">
        <p14:creationId xmlns:p14="http://schemas.microsoft.com/office/powerpoint/2010/main" val="1818513016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OdenseFarver">
      <a:dk1>
        <a:srgbClr val="002E5E"/>
      </a:dk1>
      <a:lt1>
        <a:srgbClr val="0098CE"/>
      </a:lt1>
      <a:dk2>
        <a:srgbClr val="00708D"/>
      </a:dk2>
      <a:lt2>
        <a:srgbClr val="CDA000"/>
      </a:lt2>
      <a:accent1>
        <a:srgbClr val="FFDC00"/>
      </a:accent1>
      <a:accent2>
        <a:srgbClr val="A7172B"/>
      </a:accent2>
      <a:accent3>
        <a:srgbClr val="E61770"/>
      </a:accent3>
      <a:accent4>
        <a:srgbClr val="00643F"/>
      </a:accent4>
      <a:accent5>
        <a:srgbClr val="008F49"/>
      </a:accent5>
      <a:accent6>
        <a:srgbClr val="97BF0D"/>
      </a:accent6>
      <a:hlink>
        <a:srgbClr val="AEA8A3"/>
      </a:hlink>
      <a:folHlink>
        <a:srgbClr val="E2DCD2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dense Kommune_DK_ppt skabelon.potx" id="{8AB61567-A06D-48EB-BAD0-A0A20F6D72B2}" vid="{75003894-5FFA-4EFD-8564-B3980DE54E9E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2322</TotalTime>
  <Words>515</Words>
  <Application>Microsoft Office PowerPoint</Application>
  <PresentationFormat>Skærmshow (4:3)</PresentationFormat>
  <Paragraphs>91</Paragraphs>
  <Slides>13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7" baseType="lpstr">
      <vt:lpstr>Arial</vt:lpstr>
      <vt:lpstr>Calibri</vt:lpstr>
      <vt:lpstr>Oswald</vt:lpstr>
      <vt:lpstr>Kontortema</vt:lpstr>
      <vt:lpstr>Status for pesticidfund  i Odenses vandkredsløb</vt:lpstr>
      <vt:lpstr>Pesticider i Odenses Vandkredsløb</vt:lpstr>
      <vt:lpstr>Pesticider i Odenses Vandkredsløb</vt:lpstr>
      <vt:lpstr>Pesticider i Odenses Vandkredsløb</vt:lpstr>
      <vt:lpstr>Pesticider i Odenses Vandkredsløb</vt:lpstr>
      <vt:lpstr>Pesticider i Odenses Vandkredsløb</vt:lpstr>
      <vt:lpstr>Pesticider i Odenses Vandkredsløb</vt:lpstr>
      <vt:lpstr>Pesticider i Odenses Vandkredsløb</vt:lpstr>
      <vt:lpstr>Pesticider i Odenses Vandkredsløb</vt:lpstr>
      <vt:lpstr>Pesticider i Odenses Vandkredsløb</vt:lpstr>
      <vt:lpstr>Pesticider i Odenses Vandkredsløb</vt:lpstr>
      <vt:lpstr>Pesticider i Odenses Vandkredsløb:  Hvad fandt vi så?</vt:lpstr>
      <vt:lpstr>Pesticider i Odenses Vandkredsløb</vt:lpstr>
    </vt:vector>
  </TitlesOfParts>
  <Company>Red Ink A/S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Pesticider i drikkevandet: Er der uerkendte trusler?</dc:title>
  <dc:creator>Richard Jensen</dc:creator>
  <cp:lastModifiedBy>Richard Jensen</cp:lastModifiedBy>
  <cp:revision>183</cp:revision>
  <cp:lastPrinted>2016-08-30T13:00:58Z</cp:lastPrinted>
  <dcterms:created xsi:type="dcterms:W3CDTF">2015-03-19T09:24:22Z</dcterms:created>
  <dcterms:modified xsi:type="dcterms:W3CDTF">2017-04-07T09:05:23Z</dcterms:modified>
</cp:coreProperties>
</file>