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2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3" r:id="rId17"/>
    <p:sldId id="272" r:id="rId18"/>
    <p:sldId id="274" r:id="rId19"/>
    <p:sldId id="275" r:id="rId20"/>
    <p:sldId id="276" r:id="rId21"/>
    <p:sldId id="261" r:id="rId22"/>
    <p:sldId id="277" r:id="rId23"/>
    <p:sldId id="278" r:id="rId24"/>
    <p:sldId id="279" r:id="rId25"/>
    <p:sldId id="280" r:id="rId26"/>
  </p:sldIdLst>
  <p:sldSz cx="12192000" cy="6858000"/>
  <p:notesSz cx="6889750" cy="100187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92907-5E97-4A19-814C-C3F751663C55}" v="1" dt="2024-04-15T06:02:34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240D5-CF7A-2316-F8F3-3901ACE6E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7DFE96-6A5C-2926-6E6A-E2C112822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42C3A8-0A48-D122-404B-9B1FE512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3DFEAD-71B1-B8DB-575A-11B4677F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F67077-E3EE-2D13-F611-DF78151C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48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C580C-B5EA-9FDF-47E3-4DC16E48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38A3566-DF3E-13C9-ED97-8CA291C43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1AFC5B-E266-01B8-247C-86588AB9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822338-5E4C-B6E4-738E-0258EB89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15E854-D585-878B-1BA1-19364473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1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31E96C4-B9CC-6DA2-40AB-FAD7ACEFF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EE28331-7D66-B772-D2B1-5B6F7771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046F07-3CB3-57D3-D936-918A486B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4EAC02-6DCA-B522-1F55-27131DDB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4E04C5-9901-0ACF-7ED1-B222241A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352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F9A13-6180-0EED-7B2C-D1AFC60D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DEF5C3-E703-EA4A-C3EF-4C468AF9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DCB50E-1317-9D6B-327A-891C0C14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0ABB31-FF7C-217B-DC48-AC4CF7B4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1F6815-81D8-4D1A-52D3-3C8B5BD7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283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E7DF6-096A-0493-E32F-FAD5C240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5005D3-5A79-DFCE-7B29-2DFA0AC10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BC4D5F-AF68-2596-9C3E-A75004C1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16D629-9FA0-D492-2CD7-8C9A20DB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32B059-2D10-EBEC-5DC8-AE97D574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8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38913-A47A-E6AE-82DD-D4D2A3FF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D73FF8-0C54-3DCD-6957-3D57E199B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62ECA54-6BE2-63C7-6765-98569BF08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8724A57-AB0F-5194-7619-A17996A8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391416-76CB-054B-C482-D59AB428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EE5C9B-4933-5525-302D-AFCB0022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99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A83E7-A69D-081E-746A-8AA9E499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A64AB97-6147-7A9E-F92B-7BB59AC7B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BA853F-6F8C-25CB-95BD-40715F015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C991BC2-8DBF-1567-5048-FCDD4E785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8FF073-C23A-053A-CEED-2F9EFEFD3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1184D3B-3185-7066-36AA-B8BADBFB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D03DE18-A862-5872-715E-8F3E5806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99DABB5-63FF-F601-DE88-C3E3D11F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531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24B90-A657-18EF-2763-B35FEAF2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6F1714A-5FED-49C2-9695-BC3E1B29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31866F-1810-F8B7-02E6-C6960030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652E42B-754D-32A4-734D-48DC9BCE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0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288B3AF-AF71-A72F-BD7E-B0C001F4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028DA53-7037-3497-F3D7-BDC9426D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D016FA-A06D-CE9A-FD90-ED01540D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698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C8F86-8E27-AEE2-A43B-596CE18D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B0EDB8-04A1-5FAE-AEFF-5A7491C8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A7BF55-D299-2303-8664-E7C7D6212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FCA8401-DEA2-819F-0A33-C2983166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20EC55-2A24-125C-D681-CBDCFD5D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2A5ED7-FD96-0B97-5C26-7F83A7C1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359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6815D-511F-E540-1DA7-E58B4483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4BD9FC0-7AF1-62BB-EC76-C0CFB5196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8B46ED-8579-CFDB-D868-034F8D296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51F35B-7914-3547-05EB-81162195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A6305A7-7D5B-61A5-87DD-2B5F0EE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0694E9D-1E6C-CB28-36A9-BCF25883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409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EB8A399-5422-F43D-490F-E6FDF8DD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D2ED5B-402A-FF42-53FC-4649455E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F06A2E-2D74-796E-7344-5E09CADAD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5E6B6E-CD49-48D8-852C-221713921B54}" type="datetimeFigureOut">
              <a:rPr lang="da-DK" smtClean="0"/>
              <a:t>21-04-2024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D1907D-2850-0350-5267-1C8E65506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CCC6E7-10A2-8B12-B5AC-6F8EB7AA2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A727AB-975E-4E27-B3EF-5E95765240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876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85CED-6BEE-8B88-A600-098A78E0D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14616"/>
          </a:xfrm>
        </p:spPr>
        <p:txBody>
          <a:bodyPr>
            <a:normAutofit/>
          </a:bodyPr>
          <a:lstStyle/>
          <a:p>
            <a:r>
              <a:rPr lang="da-DK" dirty="0"/>
              <a:t>Velkommen til</a:t>
            </a:r>
            <a:br>
              <a:rPr lang="da-DK" dirty="0"/>
            </a:br>
            <a:r>
              <a:rPr lang="da-DK" dirty="0"/>
              <a:t>Repræsentantskabsmøde </a:t>
            </a:r>
            <a:br>
              <a:rPr lang="da-DK" dirty="0"/>
            </a:br>
            <a:r>
              <a:rPr lang="da-DK" dirty="0"/>
              <a:t>i KVO 16. april 2024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2B8B714B-0305-E0D5-0149-F86D90C73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276" y="5202238"/>
            <a:ext cx="9144000" cy="1655762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531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858"/>
            <a:ext cx="10515600" cy="58884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Regulativ for Vandværker i Odense Kommune: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har de senere år været arbejdet på en opdatering af regulativet for vandværker i Odense Kommune til af følge Danske Vandværker og </a:t>
            </a: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Danvas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branchevejledningen for Regulativ for almene Vandforsyninger. Arbejdet med at få regulativet godkendt er sat i bero, da der er en klagesag vedrørende</a:t>
            </a:r>
            <a: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Faaborg-Midtfyn Kommunes afslag på at godkende et regulativ, der er udfærdiget på baggrund af Branchevejledningen.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er januar 2024 kommet svar på klagen og </a:t>
            </a:r>
            <a:r>
              <a:rPr lang="da-DK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Fåborg-Midtfyns Kommune har fået medhold i deres afslag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Så aktuelt afventer vi, de nye formuleringer i Branchevejledningen inden regulativet opdateres.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Gældende regulativ for vandværker/selskaber i Odense Kommune fungere og vi har ikke et akut behov for opdateringen.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204620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858"/>
            <a:ext cx="10515600" cy="58884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Brandhane status beredskab Fyn: 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et møde arrangeret af Danske vandværker i foråret 2024. Holdt beredskab Fyn indlæg om deres plan for nedlæggelse af brandhaner på Fyn.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er startet i Svendborg Kommune og vil fortsætte i de andre kommuner. Vi må forvente, der går noget tid, inden vi får en plan for Odense Kommune.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aftalen om udskylning af brandhaner kan foretages af vandværkerne er fortsat gældende.</a:t>
            </a:r>
            <a:endParaRPr lang="da-DK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424603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858"/>
            <a:ext cx="10515600" cy="588841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ny LER-lov med kortere svar tid og besvarelse på digitale kort trådte i kraft 1. juli 2023. det virker som om det er forløbet uden problemer.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Andet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har den 6. november været afholdt regionsvandrådsmøde for Region Fyn.  Hvor vi har været repræsenteret. Emner LER, Vandrådssamarbejde, </a:t>
            </a: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udveksling mellem vandråd. Der var repræsentation fra 6 af de 10 vandråd i region Fyn.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260594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858"/>
            <a:ext cx="10515600" cy="58884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Opfølgning sidste år repræsentantskabsmøde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sidste års repræsentantskabsmøde under eventuelt blev der talt om arbejdsformen i KVO.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KVO er oprettet på et tidspunkt har der var flere vandværker i Odense Kommune.  I dag med 8 vandværker/selskaber.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kommer ikke emner ind fra medlemmerne, som ønskes behandlet.</a:t>
            </a:r>
            <a:endParaRPr lang="da-DK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årlige repræsentantskabsmøde i april med info fra Odense Kommune reelt tilstrækkeligt?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Eventuelt i kombination med et kort ”</a:t>
            </a:r>
            <a:r>
              <a:rPr lang="da-DK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</a:t>
            </a:r>
            <a:r>
              <a:rPr lang="da-D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møde for alle værker om efteråret, hvor primær dagsordens f.eks. kunne være: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da-DK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 fra formand og Odense Kommune suppleret med bordet rundt</a:t>
            </a:r>
            <a:r>
              <a:rPr lang="da-DK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329296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858"/>
            <a:ext cx="10515600" cy="58884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Opfølgning sidste år repræsentantskabsmøde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KVO er oprettet på et tidspunkt har der var flere vandværker i Odense Kommune.  I dag med 8 vandværker/selskaber giver det mening med en bestyrelse på 5? (mere end 50% af medlemmerne), vil kræve vedtægtsændring, så ikke aktuelt i dag! Men er det noget der skal ses på?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tænker I?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173958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858"/>
            <a:ext cx="10515600" cy="58884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Afslutning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 til repræsentanter fra Odense Kommune, Eva Fischer Nielsen, Rikke Sparsø Pedersen, Lisbeth </a:t>
            </a: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Hoberg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Refstrup for et godt samarbejde gennem året.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 til Aksel Snerling som fortsat opdaterer og vedligeholder vores hjemmeside.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a-D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 skal i kommende periode findes en mere langsigtet løsning.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Vandcenter Syd, for at vi kan bruge deres lokaler både til bestyrelsesmøder og repræsentantskab og tak for godt samarbejde i bestyrelsen.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202545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807396"/>
            <a:ext cx="10515600" cy="5106920"/>
          </a:xfrm>
        </p:spPr>
        <p:txBody>
          <a:bodyPr>
            <a:normAutofit/>
          </a:bodyPr>
          <a:lstStyle/>
          <a:p>
            <a:pPr hangingPunct="0"/>
            <a:r>
              <a:rPr lang="da-DK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Dagsorden ved ordinært repræsentantskabsmøde: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dirigent.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Bestyrelsens beretning.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reviderede regnskab forelægges til godkendelse.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og kontingent for det/de kommende år forelægges til godkendelse.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Behandling af indkomne forslag. (Ingen indkomne forslag)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medlemmer og suppleant til bestyrelsen.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revisor og revisorsuppleant.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Eventuelt.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75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6" name="Pladsholder til indhold 5" descr="Et billede, der indeholder tekst, håndskrift, stationær, papir&#10;&#10;Automatisk genereret beskrivelse">
            <a:extLst>
              <a:ext uri="{FF2B5EF4-FFF2-40B4-BE49-F238E27FC236}">
                <a16:creationId xmlns:a16="http://schemas.microsoft.com/office/drawing/2014/main" id="{DE380C0B-CCA7-B677-6FDF-7741CABD1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3802" r="34761" b="3126"/>
          <a:stretch/>
        </p:blipFill>
        <p:spPr>
          <a:xfrm rot="5400000">
            <a:off x="1167384" y="11235"/>
            <a:ext cx="2836346" cy="4756334"/>
          </a:xfr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>
              <a:spcBef>
                <a:spcPts val="900"/>
              </a:spcBef>
              <a:spcAft>
                <a:spcPts val="0"/>
              </a:spcAft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Det reviderede regnskab forelægges til godkendelse. </a:t>
            </a:r>
          </a:p>
        </p:txBody>
      </p:sp>
      <p:pic>
        <p:nvPicPr>
          <p:cNvPr id="8" name="Billede 7" descr="Et billede, der indeholder tekst, papir, Parallel, Papirprodukt&#10;&#10;Automatisk genereret beskrivelse">
            <a:extLst>
              <a:ext uri="{FF2B5EF4-FFF2-40B4-BE49-F238E27FC236}">
                <a16:creationId xmlns:a16="http://schemas.microsoft.com/office/drawing/2014/main" id="{A4547D5D-1E5B-4341-1300-817A8BFEB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7602" r="14094" b="12123"/>
          <a:stretch/>
        </p:blipFill>
        <p:spPr>
          <a:xfrm rot="5400000">
            <a:off x="6881141" y="1600396"/>
            <a:ext cx="4959351" cy="4128940"/>
          </a:xfrm>
          <a:prstGeom prst="rect">
            <a:avLst/>
          </a:prstGeom>
        </p:spPr>
      </p:pic>
      <p:pic>
        <p:nvPicPr>
          <p:cNvPr id="10" name="Billede 9" descr="Et billede, der indeholder tekst, papir, håndskrift, Papirprodukt&#10;&#10;Automatisk genereret beskrivelse">
            <a:extLst>
              <a:ext uri="{FF2B5EF4-FFF2-40B4-BE49-F238E27FC236}">
                <a16:creationId xmlns:a16="http://schemas.microsoft.com/office/drawing/2014/main" id="{2E59D139-683E-F542-755E-01FEBF4B8E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r="27835" b="4058"/>
          <a:stretch/>
        </p:blipFill>
        <p:spPr>
          <a:xfrm rot="5400000">
            <a:off x="2257441" y="2865420"/>
            <a:ext cx="3050424" cy="49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1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807396"/>
            <a:ext cx="10515600" cy="5106920"/>
          </a:xfrm>
        </p:spPr>
        <p:txBody>
          <a:bodyPr>
            <a:normAutofit/>
          </a:bodyPr>
          <a:lstStyle/>
          <a:p>
            <a:pPr hangingPunct="0"/>
            <a:r>
              <a:rPr lang="da-DK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Dagsorden ved ordinært repræsentantskabsmøde: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dirigent.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Bestyrelsens beretning.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reviderede regnskab forelægges til godkendelse</a:t>
            </a:r>
            <a:r>
              <a:rPr lang="da-DK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og kontingent for det/de kommende år forelægges til godkendelse.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Behandling af indkomne forslag. (Ingen indkomne forslag)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medlemmer og suppleant til bestyrelsen.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revisor og revisorsuppleant.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Eventuelt.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304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6" y="1204721"/>
            <a:ext cx="10515600" cy="49611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/>
              <a:t>Bestyrelsen indstiller til, at der ikke opkræves kontingent i 2024.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252918" y="408881"/>
            <a:ext cx="1174128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spcBef>
                <a:spcPts val="900"/>
              </a:spcBef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da-DK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a-DK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og kontingent for det/de kommende år forelægges til godkendelse.</a:t>
            </a:r>
          </a:p>
          <a:p>
            <a:pPr lvl="0" algn="ctr" hangingPunct="0">
              <a:spcBef>
                <a:spcPts val="900"/>
              </a:spcBef>
              <a:spcAft>
                <a:spcPts val="0"/>
              </a:spcAft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da-DK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Billede 3" descr="Et billede, der indeholder tekst, papir, Parallel, Papirprodukt&#10;&#10;Automatisk genereret beskrivelse">
            <a:extLst>
              <a:ext uri="{FF2B5EF4-FFF2-40B4-BE49-F238E27FC236}">
                <a16:creationId xmlns:a16="http://schemas.microsoft.com/office/drawing/2014/main" id="{B4E2036C-0EE9-BEFA-95CC-F629F8C9D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7602" r="14094" b="12123"/>
          <a:stretch/>
        </p:blipFill>
        <p:spPr>
          <a:xfrm rot="5400000">
            <a:off x="2257120" y="2463094"/>
            <a:ext cx="4350234" cy="362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39" y="1381327"/>
            <a:ext cx="11372529" cy="5106920"/>
          </a:xfrm>
        </p:spPr>
        <p:txBody>
          <a:bodyPr>
            <a:normAutofit fontScale="85000" lnSpcReduction="20000"/>
          </a:bodyPr>
          <a:lstStyle/>
          <a:p>
            <a:pPr hangingPunct="0">
              <a:spcBef>
                <a:spcPts val="500"/>
              </a:spcBef>
              <a:spcAft>
                <a:spcPts val="500"/>
              </a:spcAft>
            </a:pPr>
            <a:r>
              <a:rPr lang="da-DK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Fagligt indlæg:</a:t>
            </a:r>
            <a:endParaRPr lang="da-DK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da-D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Blødgøringsanlæg, Ionbytning, samt kort</a:t>
            </a:r>
            <a:r>
              <a:rPr lang="da-DK" sz="1800" dirty="0">
                <a:solidFill>
                  <a:srgbClr val="272E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a-DK" sz="1400" dirty="0">
                <a:solidFill>
                  <a:srgbClr val="272E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oversigt over produkter Akuthjælp/Midlertidige løsninger - ved f.eks. forhøjet kim/colibakterier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da-D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Ved Arne Chr. Koch, Afdelingschef, Drikkevand, </a:t>
            </a:r>
            <a:r>
              <a:rPr lang="da-DK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Silhorko</a:t>
            </a:r>
            <a:r>
              <a:rPr lang="da-D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Kl. </a:t>
            </a:r>
            <a:r>
              <a:rPr lang="da-DK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17.30 – 18.15</a:t>
            </a:r>
            <a:endParaRPr lang="da-DK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endParaRPr lang="da-DK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da-DK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 det faglige indlæg er der spisning i kantinen</a:t>
            </a:r>
            <a:endParaRPr lang="da-DK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endParaRPr lang="da-DK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da-DK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Indlæg fra Odense Kommune: </a:t>
            </a:r>
            <a:endParaRPr lang="da-DK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Orientering om status for </a:t>
            </a:r>
            <a:r>
              <a:rPr lang="da-DK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BNBOer</a:t>
            </a:r>
            <a:r>
              <a:rPr lang="da-D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samt nye indsatsplaner. </a:t>
            </a:r>
          </a:p>
          <a:p>
            <a:pPr hangingPunct="0"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Grundvandsbeskyttelse, Samarbejde Kommune og Vandværker</a:t>
            </a:r>
          </a:p>
          <a:p>
            <a:pPr hangingPunct="0">
              <a:spcBef>
                <a:spcPts val="500"/>
              </a:spcBef>
              <a:spcAft>
                <a:spcPts val="500"/>
              </a:spcAft>
            </a:pPr>
            <a:r>
              <a:rPr lang="da-D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Kontrolprogrammer</a:t>
            </a:r>
          </a:p>
          <a:p>
            <a:pPr algn="just" fontAlgn="auto" hangingPunct="1">
              <a:spcBef>
                <a:spcPts val="500"/>
              </a:spcBef>
              <a:spcAft>
                <a:spcPts val="500"/>
              </a:spcAft>
            </a:pPr>
            <a:r>
              <a:rPr lang="da-DK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Drikkevandsfonden kunne også være et emne.</a:t>
            </a:r>
            <a:endParaRPr lang="da-DK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 hangingPunct="1">
              <a:spcBef>
                <a:spcPts val="500"/>
              </a:spcBef>
              <a:spcAft>
                <a:spcPts val="500"/>
              </a:spcAft>
            </a:pPr>
            <a:r>
              <a:rPr lang="da-DK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Kommuneplan og forslag til nye områdeudpegninger </a:t>
            </a:r>
            <a:endParaRPr lang="da-DK" sz="2600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500"/>
              </a:spcAft>
            </a:pPr>
            <a:r>
              <a:rPr lang="da-DK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Ved Lisbeth </a:t>
            </a:r>
            <a:r>
              <a:rPr lang="da-DK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Hoberg</a:t>
            </a:r>
            <a:r>
              <a:rPr lang="da-DK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Refstrup og Rikke Sparsø Pedersen, Odense Kommune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1838C9C-C745-7206-54E2-E10FE6B41B33}"/>
              </a:ext>
            </a:extLst>
          </p:cNvPr>
          <p:cNvSpPr txBox="1"/>
          <p:nvPr/>
        </p:nvSpPr>
        <p:spPr>
          <a:xfrm>
            <a:off x="671209" y="466979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56685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807396"/>
            <a:ext cx="10515600" cy="5106920"/>
          </a:xfrm>
        </p:spPr>
        <p:txBody>
          <a:bodyPr>
            <a:normAutofit/>
          </a:bodyPr>
          <a:lstStyle/>
          <a:p>
            <a:pPr hangingPunct="0"/>
            <a:r>
              <a:rPr lang="da-DK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Dagsorden ved ordinært repræsentantskabsmøde: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dirigent.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Bestyrelsens beretning.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reviderede regnskab forelægges til godkendelse</a:t>
            </a:r>
            <a:r>
              <a:rPr lang="da-DK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og kontingent for det/de kommende år forelægges til godkendelse.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Behandling af indkomne forslag. (Ingen indkomne forslag)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medlemmer og suppleant til bestyrelsen.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revisor og revisorsuppleant.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Eventuelt.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98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807396"/>
            <a:ext cx="10515600" cy="5106920"/>
          </a:xfrm>
        </p:spPr>
        <p:txBody>
          <a:bodyPr>
            <a:normAutofit/>
          </a:bodyPr>
          <a:lstStyle/>
          <a:p>
            <a:pPr hangingPunct="0"/>
            <a:r>
              <a:rPr lang="da-DK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Dagsorden ved ordinært repræsentantskabsmøde: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dirigent.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Bestyrelsens beretning.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reviderede regnskab forelægges til godkendelse.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og kontingent for det/de kommende år forelægges til godkendelse.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Behandling af indkomne forslag. (Ingen indkomne forslag)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medlemmer og suppleant til bestyrelsen.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På valg </a:t>
            </a:r>
            <a:r>
              <a:rPr lang="da-DK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Mogens </a:t>
            </a:r>
            <a:r>
              <a:rPr lang="da-DK" sz="1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Schlotfeldt</a:t>
            </a:r>
            <a:r>
              <a:rPr lang="da-DK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Bellinge og Niels Andersen, Allesø - begge modtager genvalg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Nuværende suppleant: ? ( der har ikke været valgt nogen siden Mogens </a:t>
            </a:r>
            <a:r>
              <a:rPr lang="da-DK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Schotfeldt</a:t>
            </a:r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blev valgt ind i bestyrelsen)</a:t>
            </a:r>
            <a:endParaRPr lang="da-DK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revisor og revisorsuppleant.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Revisor:                  Aksel Snerling, Søhus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Revisorsuppleant:  Bo Jespersen, Fangel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Eventuelt.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11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807396"/>
            <a:ext cx="10515600" cy="5106920"/>
          </a:xfrm>
        </p:spPr>
        <p:txBody>
          <a:bodyPr>
            <a:normAutofit/>
          </a:bodyPr>
          <a:lstStyle/>
          <a:p>
            <a:pPr hangingPunct="0"/>
            <a:r>
              <a:rPr lang="da-DK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Dagsorden ved ordinært repræsentantskabsmøde: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dirigent.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Bestyrelsens beretning.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reviderede regnskab forelægges til godkendelse.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og kontingent for det/de kommende år forelægges til godkendelse.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Behandling af indkomne forslag. (Ingen indkomne forslag)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medlemmer og suppleant til bestyrelsen.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På valg </a:t>
            </a:r>
            <a:r>
              <a:rPr lang="da-DK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Mogens </a:t>
            </a:r>
            <a:r>
              <a:rPr lang="da-DK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Schlotfeldt</a:t>
            </a:r>
            <a:r>
              <a:rPr lang="da-DK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Bellinge og Niels Andersen, Allesø - begge modtager genvalg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Nuværende suppleant: ?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revisor og revisorsuppleant.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Revisor:                  Aksel Snerling, Søhus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Revisorsuppleant:  Bo Jespersen, Fangel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Eventuelt.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317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807396"/>
            <a:ext cx="10515600" cy="5106920"/>
          </a:xfrm>
        </p:spPr>
        <p:txBody>
          <a:bodyPr>
            <a:normAutofit/>
          </a:bodyPr>
          <a:lstStyle/>
          <a:p>
            <a:pPr hangingPunct="0"/>
            <a:r>
              <a:rPr lang="da-DK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Dagsorden ved ordinært repræsentantskabsmøde: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dirigent.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Bestyrelsens beretning.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reviderede regnskab forelægges til godkendelse.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og kontingent for det/de kommende år forelægges til godkendelse.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Behandling af indkomne forslag. (Ingen indkomne forslag)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medlemmer og suppleant til bestyrelsen.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På valg </a:t>
            </a:r>
            <a:r>
              <a:rPr lang="da-DK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Mogens </a:t>
            </a:r>
            <a:r>
              <a:rPr lang="da-DK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Schlotfeldt</a:t>
            </a:r>
            <a:r>
              <a:rPr lang="da-DK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Bellinge og Niels Andersen, Allesø - begge modtager genvalg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Nuværende suppleant: ?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revisor og revisorsuppleant.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Revisor:                  Aksel Snerling, Søhus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Revisorsuppleant:  Bo Jespersen, Fangel</a:t>
            </a:r>
          </a:p>
          <a:p>
            <a:pPr marL="800100" lvl="1" indent="-342900" algn="just" hangingPunct="0">
              <a:spcBef>
                <a:spcPts val="900"/>
              </a:spcBef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Eventuelt.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131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162"/>
            <a:ext cx="10515600" cy="49611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252918" y="408881"/>
            <a:ext cx="1174128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spcBef>
                <a:spcPts val="900"/>
              </a:spcBef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 for aften</a:t>
            </a:r>
          </a:p>
          <a:p>
            <a:pPr lvl="0" algn="ctr" hangingPunct="0">
              <a:spcBef>
                <a:spcPts val="900"/>
              </a:spcBef>
              <a:spcAft>
                <a:spcPts val="0"/>
              </a:spcAft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da-DK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67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37FD2512-FA0D-9419-199D-5A23C2080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360962"/>
              </p:ext>
            </p:extLst>
          </p:nvPr>
        </p:nvGraphicFramePr>
        <p:xfrm>
          <a:off x="528530" y="252970"/>
          <a:ext cx="11663470" cy="645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7423">
                  <a:extLst>
                    <a:ext uri="{9D8B030D-6E8A-4147-A177-3AD203B41FA5}">
                      <a16:colId xmlns:a16="http://schemas.microsoft.com/office/drawing/2014/main" val="1024000735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2408407345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1391736813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2034180807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671825148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1551372995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758436890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3809733853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2319245991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1451650122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2590238195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2515471570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2193755731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1868929457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561112654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1138544968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672631015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2362274782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840175664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3522006997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1139442518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1332049545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2341778420"/>
                    </a:ext>
                  </a:extLst>
                </a:gridCol>
                <a:gridCol w="358089">
                  <a:extLst>
                    <a:ext uri="{9D8B030D-6E8A-4147-A177-3AD203B41FA5}">
                      <a16:colId xmlns:a16="http://schemas.microsoft.com/office/drawing/2014/main" val="3914696295"/>
                    </a:ext>
                  </a:extLst>
                </a:gridCol>
              </a:tblGrid>
              <a:tr h="487549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>
                          <a:effectLst/>
                        </a:rPr>
                        <a:t>Bestyrelsessammensætninger i KVO</a:t>
                      </a:r>
                      <a:endParaRPr lang="da-DK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23760"/>
                  </a:ext>
                </a:extLst>
              </a:tr>
              <a:tr h="55719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2001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2002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2003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2004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2005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2006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2007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2008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2009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2010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2011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2012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2013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2014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2015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2016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2017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2018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2019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2020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2021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2022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u="none" strike="noStrike">
                          <a:effectLst/>
                        </a:rPr>
                        <a:t>2023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4057598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Allesø Vandværk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da-DK" sz="14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da-DK" sz="1400" u="none" strike="noStrike" dirty="0">
                          <a:effectLst/>
                        </a:rPr>
                        <a:t>x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961993839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Bellinge- Vest Vandværk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77586147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Bellinge- Øst Vandværk </a:t>
                      </a:r>
                      <a:endParaRPr lang="da-DK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19296560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Brændekilde Vandværk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 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45610426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Davinde Vandværk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89621243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Fangel Vandværk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81675446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Fraugde-Over Holluf Vandværk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 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 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37316383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Højby Vandværk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 dirty="0">
                          <a:effectLst/>
                        </a:rPr>
                        <a:t>x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27961483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Lindved Vandværk (Nedlagt)</a:t>
                      </a:r>
                      <a:endParaRPr lang="da-DK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97943761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Søhus Vandværk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71581446"/>
                  </a:ext>
                </a:extLst>
              </a:tr>
              <a:tr h="626847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DIN Vandforsyning Næsby-Tarup</a:t>
                      </a:r>
                      <a:endParaRPr lang="da-DK" sz="1400" b="0" i="0" u="none" strike="noStrike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02934082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solidFill>
                            <a:srgbClr val="FF0000"/>
                          </a:solidFill>
                          <a:effectLst/>
                        </a:rPr>
                        <a:t>Tarup Vandværk (Fusion  NV)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79286695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Næsby Vandværk (Fusion TV)</a:t>
                      </a:r>
                      <a:endParaRPr lang="da-DK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46059383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VandCenter Syd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95269854"/>
                  </a:ext>
                </a:extLst>
              </a:tr>
              <a:tr h="334319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Spedsbjerg Vandværk (Nedlagt)</a:t>
                      </a:r>
                      <a:endParaRPr lang="da-DK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x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 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 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 </a:t>
                      </a:r>
                      <a:endParaRPr lang="da-DK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400" u="none" strike="noStrike" dirty="0">
                          <a:effectLst/>
                        </a:rPr>
                        <a:t> </a:t>
                      </a:r>
                      <a:endParaRPr lang="da-DK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03452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74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807396"/>
            <a:ext cx="10515600" cy="5106920"/>
          </a:xfrm>
        </p:spPr>
        <p:txBody>
          <a:bodyPr>
            <a:normAutofit/>
          </a:bodyPr>
          <a:lstStyle/>
          <a:p>
            <a:pPr hangingPunct="0"/>
            <a:r>
              <a:rPr lang="da-DK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Dagsorden ved ordinært repræsentantskabsmøde: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dirigent.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Bestyrelsens beretning.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reviderede regnskab forelægges til godkendelse.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og kontingent for det/de kommende år forelægges til godkendelse.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Behandling af indkomne forslag. (Ingen indkomne forslag)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medlemmer og suppleant til bestyrelsen.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revisor og revisorsuppleant.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Eventuelt.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693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807396"/>
            <a:ext cx="10515600" cy="5106920"/>
          </a:xfrm>
        </p:spPr>
        <p:txBody>
          <a:bodyPr>
            <a:normAutofit/>
          </a:bodyPr>
          <a:lstStyle/>
          <a:p>
            <a:r>
              <a:rPr lang="da-DK" dirty="0"/>
              <a:t>Indlæg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164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807396"/>
            <a:ext cx="10515600" cy="5106920"/>
          </a:xfrm>
        </p:spPr>
        <p:txBody>
          <a:bodyPr>
            <a:normAutofit/>
          </a:bodyPr>
          <a:lstStyle/>
          <a:p>
            <a:pPr hangingPunct="0"/>
            <a:r>
              <a:rPr lang="da-DK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Dagsorden ved ordinært repræsentantskabsmøde: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dirigent.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Bestyrelsens beretning.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reviderede regnskab forelægges til godkendelse.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og kontingent for det/de kommende år forelægges til godkendelse.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Behandling af indkomne forslag. 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medlemmer og suppleant til bestyrelsen.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Valg af revisor og revisorsuppleant.</a:t>
            </a:r>
          </a:p>
          <a:p>
            <a:pPr marL="342900" lvl="0" indent="-342900" algn="just" hangingPunct="0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  <a:tabLst>
                <a:tab pos="16573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Eventuelt.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632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229"/>
            <a:ext cx="10515600" cy="520573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 KVO </a:t>
            </a: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repræsentantskabmøde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det 22. ordinære siden stiftelsen Vi har siden sidste repræsentantskabsmøde afholdt 2 bestyrelsesmøder. Da Henning Jensen, Din Vandforsyning, valgte at stoppe i bestyrelses sidste år, skulle der laves en ny konstituering, som blev som følger: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Konstituering af bestyrelse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Formand:                    Niels Andersen, Allesø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Næstformand:            Claus </a:t>
            </a:r>
            <a:r>
              <a:rPr lang="da-DK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Orthmann</a:t>
            </a: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Andersen (Højby)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Kasserer:                    Henrik Uhd Markussen (VCS)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Sekretær:                    Lars Pihl Fly (Brændekilde).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Bestyrelsesmedlem:   Mogens </a:t>
            </a:r>
            <a:r>
              <a:rPr lang="da-DK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Schlotfeldt</a:t>
            </a: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(Bellinge),</a:t>
            </a: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157174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229"/>
            <a:ext cx="10515600" cy="520573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har ikke været henvendelser fra medlemmer det seneste år om sager, der ønske behandlet af KVO.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et af hovedpunkterne på begge møder har været meddelelser fra Odense Kommune og fremtidig arbejdsform.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7243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858"/>
            <a:ext cx="10515600" cy="58884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fra Odense Kommune har omfattet: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Indsatsplaner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Indsatsatsplan for beskyttelse af grundvand. Hvor der i perioden er arbejdet på at få lavet en ny fælles opdateret plan, som kan afløse de 3 gældende.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Generelt få ændringer, dog opstramning på restriktioner for udbringning af slam ændres fra BNBO til 25 års opland.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Seneste info er at indsatsplanen forventes i Byrådet den 25.04.2024.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BNBO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Forventning om lov i 2024, da systemet med frivillige aftaler aldrig kom i mål.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er fortsat mulighed for frivillige aftaler i 2024. Herefter har kommunerne mulighed for at give forbud mod brug af sprøjtemidler i BNBO mod erstatning til lodsejerne.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Pulje til lukning af brønde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var mulighed i en periode sidste år at få tilskud til sløjfning af brønde. Lukket 1. oktober 2023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341445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34FD-425D-4663-A547-CBB45189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53"/>
            <a:ext cx="10515600" cy="19445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ontaktudvalget for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andværker i </a:t>
            </a:r>
            <a:r>
              <a:rPr lang="da-DK" sz="1800" b="1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solidFill>
                  <a:srgbClr val="00B4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dense Kommune og omegn</a:t>
            </a:r>
            <a:b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1B4B27-695C-4312-8334-88662941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858"/>
            <a:ext cx="10515600" cy="58884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Kontrolprogram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pr. januar 2024 fået nye kontrolprogrammer fra Odense Kommune.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den forbindelse har vi kontaktet Eurofins og </a:t>
            </a:r>
            <a:r>
              <a:rPr lang="da-DK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AgroLab</a:t>
            </a: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bedt om nye prislister for medlemmer af KVO.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modtaget nye priser fra Eurofins som er videresendt til medlemmerne. Vi har ikke fået svar fra </a:t>
            </a:r>
            <a:r>
              <a:rPr lang="da-DK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AgroLab</a:t>
            </a: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Større vandværker vil sikkert kunne opnå endnu lavere analysepriser.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B392E11-617C-E631-E811-4839C2CD21F3}"/>
              </a:ext>
            </a:extLst>
          </p:cNvPr>
          <p:cNvSpPr txBox="1"/>
          <p:nvPr/>
        </p:nvSpPr>
        <p:spPr>
          <a:xfrm>
            <a:off x="992221" y="4088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2. Bestyrelsens beretning</a:t>
            </a:r>
          </a:p>
        </p:txBody>
      </p:sp>
    </p:spTree>
    <p:extLst>
      <p:ext uri="{BB962C8B-B14F-4D97-AF65-F5344CB8AC3E}">
        <p14:creationId xmlns:p14="http://schemas.microsoft.com/office/powerpoint/2010/main" val="119792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2253</Words>
  <Application>Microsoft Office PowerPoint</Application>
  <PresentationFormat>Widescreen</PresentationFormat>
  <Paragraphs>583</Paragraphs>
  <Slides>25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Times New Roman</vt:lpstr>
      <vt:lpstr>Office-tema</vt:lpstr>
      <vt:lpstr>Velkommen til Repræsentantskabsmøde  i KVO 16. april 2024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  <vt:lpstr>Kontaktudvalget for Vandværker i Odense Kommune og omegn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Repræsentantskabsmøde  i KVO 16. april 2024</dc:title>
  <dc:creator>Niels Andersen</dc:creator>
  <cp:lastModifiedBy>Niels Andersen</cp:lastModifiedBy>
  <cp:revision>54</cp:revision>
  <cp:lastPrinted>2024-04-10T19:08:40Z</cp:lastPrinted>
  <dcterms:created xsi:type="dcterms:W3CDTF">2024-04-02T18:40:41Z</dcterms:created>
  <dcterms:modified xsi:type="dcterms:W3CDTF">2024-04-21T17:56:29Z</dcterms:modified>
</cp:coreProperties>
</file>