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82" r:id="rId5"/>
    <p:sldId id="281" r:id="rId6"/>
    <p:sldId id="259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70" r:id="rId15"/>
    <p:sldId id="269" r:id="rId16"/>
    <p:sldId id="271" r:id="rId17"/>
    <p:sldId id="273" r:id="rId18"/>
    <p:sldId id="272" r:id="rId19"/>
    <p:sldId id="274" r:id="rId20"/>
    <p:sldId id="275" r:id="rId21"/>
    <p:sldId id="276" r:id="rId22"/>
    <p:sldId id="261" r:id="rId23"/>
    <p:sldId id="277" r:id="rId24"/>
    <p:sldId id="278" r:id="rId25"/>
    <p:sldId id="279" r:id="rId26"/>
    <p:sldId id="280" r:id="rId27"/>
  </p:sldIdLst>
  <p:sldSz cx="12192000" cy="6858000"/>
  <p:notesSz cx="10018713" cy="688975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B240D5-CF7A-2316-F8F3-3901ACE6EE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67DFE96-6A5C-2926-6E6A-E2C112822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842C3A8-0A48-D122-404B-9B1FE512D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6B6E-CD49-48D8-852C-221713921B54}" type="datetimeFigureOut">
              <a:rPr lang="da-DK" smtClean="0"/>
              <a:t>15-04-2024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13DFEAD-71B1-B8DB-575A-11B4677F0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7F67077-E3EE-2D13-F611-DF78151CD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27AB-975E-4E27-B3EF-5E95765240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2483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C580C-B5EA-9FDF-47E3-4DC16E48B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38A3566-DF3E-13C9-ED97-8CA291C43B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A1AFC5B-E266-01B8-247C-86588AB9A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6B6E-CD49-48D8-852C-221713921B54}" type="datetimeFigureOut">
              <a:rPr lang="da-DK" smtClean="0"/>
              <a:t>15-04-2024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2822338-5E4C-B6E4-738E-0258EB898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915E854-D585-878B-1BA1-193644730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27AB-975E-4E27-B3EF-5E95765240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412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531E96C4-B9CC-6DA2-40AB-FAD7ACEFF9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EE28331-7D66-B772-D2B1-5B6F777131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A046F07-3CB3-57D3-D936-918A486B8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6B6E-CD49-48D8-852C-221713921B54}" type="datetimeFigureOut">
              <a:rPr lang="da-DK" smtClean="0"/>
              <a:t>15-04-2024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A4EAC02-6DCA-B522-1F55-27131DDB7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D4E04C5-9901-0ACF-7ED1-B222241A8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27AB-975E-4E27-B3EF-5E95765240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352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8F9A13-6180-0EED-7B2C-D1AFC60D1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7DEF5C3-E703-EA4A-C3EF-4C468AF9C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2DCB50E-1317-9D6B-327A-891C0C145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6B6E-CD49-48D8-852C-221713921B54}" type="datetimeFigureOut">
              <a:rPr lang="da-DK" smtClean="0"/>
              <a:t>15-04-2024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E0ABB31-FF7C-217B-DC48-AC4CF7B4C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A1F6815-81D8-4D1A-52D3-3C8B5BD7E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27AB-975E-4E27-B3EF-5E95765240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2830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BE7DF6-096A-0493-E32F-FAD5C2409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B5005D3-5A79-DFCE-7B29-2DFA0AC10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BBC4D5F-AF68-2596-9C3E-A75004C12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6B6E-CD49-48D8-852C-221713921B54}" type="datetimeFigureOut">
              <a:rPr lang="da-DK" smtClean="0"/>
              <a:t>15-04-2024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016D629-9FA0-D492-2CD7-8C9A20DB1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932B059-2D10-EBEC-5DC8-AE97D574E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27AB-975E-4E27-B3EF-5E95765240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786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638913-A47A-E6AE-82DD-D4D2A3FFF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6D73FF8-0C54-3DCD-6957-3D57E199B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62ECA54-6BE2-63C7-6765-98569BF08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8724A57-AB0F-5194-7619-A17996A87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6B6E-CD49-48D8-852C-221713921B54}" type="datetimeFigureOut">
              <a:rPr lang="da-DK" smtClean="0"/>
              <a:t>15-04-2024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A391416-76CB-054B-C482-D59AB4284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DEE5C9B-4933-5525-302D-AFCB00222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27AB-975E-4E27-B3EF-5E95765240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9984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4A83E7-A69D-081E-746A-8AA9E499F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A64AB97-6147-7A9E-F92B-7BB59AC7B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EBA853F-6F8C-25CB-95BD-40715F0151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C991BC2-8DBF-1567-5048-FCDD4E7855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68FF073-C23A-053A-CEED-2F9EFEFD36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B1184D3B-3185-7066-36AA-B8BADBFBB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6B6E-CD49-48D8-852C-221713921B54}" type="datetimeFigureOut">
              <a:rPr lang="da-DK" smtClean="0"/>
              <a:t>15-04-2024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D03DE18-A862-5872-715E-8F3E5806B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E99DABB5-63FF-F601-DE88-C3E3D11FF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27AB-975E-4E27-B3EF-5E95765240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531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B24B90-A657-18EF-2763-B35FEAF20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6F1714A-5FED-49C2-9695-BC3E1B297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6B6E-CD49-48D8-852C-221713921B54}" type="datetimeFigureOut">
              <a:rPr lang="da-DK" smtClean="0"/>
              <a:t>15-04-2024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F931866F-1810-F8B7-02E6-C6960030A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652E42B-754D-32A4-734D-48DC9BCE7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27AB-975E-4E27-B3EF-5E95765240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007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288B3AF-AF71-A72F-BD7E-B0C001F4C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6B6E-CD49-48D8-852C-221713921B54}" type="datetimeFigureOut">
              <a:rPr lang="da-DK" smtClean="0"/>
              <a:t>15-04-2024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028DA53-7037-3497-F3D7-BDC9426D7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00D016FA-A06D-CE9A-FD90-ED01540DD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27AB-975E-4E27-B3EF-5E95765240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698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2C8F86-8E27-AEE2-A43B-596CE18D9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EB0EDB8-04A1-5FAE-AEFF-5A7491C8E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1A7BF55-D299-2303-8664-E7C7D6212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FCA8401-DEA2-819F-0A33-C29831667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6B6E-CD49-48D8-852C-221713921B54}" type="datetimeFigureOut">
              <a:rPr lang="da-DK" smtClean="0"/>
              <a:t>15-04-2024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320EC55-2A24-125C-D681-CBDCFD5DD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92A5ED7-FD96-0B97-5C26-7F83A7C11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27AB-975E-4E27-B3EF-5E95765240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3599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6815D-511F-E540-1DA7-E58B44832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94BD9FC0-7AF1-62BB-EC76-C0CFB51961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48B46ED-8579-CFDB-D868-034F8D2966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851F35B-7914-3547-05EB-811621952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6B6E-CD49-48D8-852C-221713921B54}" type="datetimeFigureOut">
              <a:rPr lang="da-DK" smtClean="0"/>
              <a:t>15-04-2024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A6305A7-7D5B-61A5-87DD-2B5F0EE65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0694E9D-1E6C-CB28-36A9-BCF258835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27AB-975E-4E27-B3EF-5E95765240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4092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5EB8A399-5422-F43D-490F-E6FDF8DD0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4D2ED5B-402A-FF42-53FC-4649455E5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1F06A2E-2D74-796E-7344-5E09CADAD7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5E6B6E-CD49-48D8-852C-221713921B54}" type="datetimeFigureOut">
              <a:rPr lang="da-DK" smtClean="0"/>
              <a:t>15-04-2024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7D1907D-2850-0350-5267-1C8E65506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1CCC6E7-10A2-8B12-B5AC-6F8EB7AA2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A727AB-975E-4E27-B3EF-5E95765240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8768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B85CED-6BEE-8B88-A600-098A78E0D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914616"/>
          </a:xfrm>
        </p:spPr>
        <p:txBody>
          <a:bodyPr>
            <a:normAutofit/>
          </a:bodyPr>
          <a:lstStyle/>
          <a:p>
            <a:r>
              <a:rPr lang="da-DK" dirty="0"/>
              <a:t>Velkommen til</a:t>
            </a:r>
            <a:br>
              <a:rPr lang="da-DK" dirty="0"/>
            </a:br>
            <a:r>
              <a:rPr lang="da-DK" dirty="0"/>
              <a:t>Repræsentantskabsmøde </a:t>
            </a:r>
            <a:br>
              <a:rPr lang="da-DK" dirty="0"/>
            </a:br>
            <a:r>
              <a:rPr lang="da-DK" dirty="0"/>
              <a:t>i KVO 16. april 2024</a:t>
            </a:r>
          </a:p>
        </p:txBody>
      </p:sp>
      <p:sp>
        <p:nvSpPr>
          <p:cNvPr id="5" name="Undertitel 4">
            <a:extLst>
              <a:ext uri="{FF2B5EF4-FFF2-40B4-BE49-F238E27FC236}">
                <a16:creationId xmlns:a16="http://schemas.microsoft.com/office/drawing/2014/main" id="{2B8B714B-0305-E0D5-0149-F86D90C73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1276" y="5202238"/>
            <a:ext cx="9144000" cy="1655762"/>
          </a:xfrm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45314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334FD-425D-4663-A547-CBB45189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753"/>
            <a:ext cx="10515600" cy="194452"/>
          </a:xfrm>
        </p:spPr>
        <p:txBody>
          <a:bodyPr>
            <a:normAutofit fontScale="90000"/>
          </a:bodyPr>
          <a:lstStyle/>
          <a:p>
            <a:pPr algn="ctr"/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ontaktudvalget for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andværker i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dense Kommune og omegn</a:t>
            </a:r>
            <a:b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D1B4B27-695C-4312-8334-88662941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2858"/>
            <a:ext cx="10515600" cy="588841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Regulativ for Vandværker i Odense Kommune: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har de senere år været arbejdet på en opdatering af regulativet for vandværker i Odense Kommune til af følge Danske Vandværker og </a:t>
            </a:r>
            <a:r>
              <a:rPr lang="da-DK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Danvas</a:t>
            </a: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branchevejledningen for Regulativ for almene Vandforsyninger. Arbejdet med at få regulativet godkendt er sat i bero, da der er en klagesag vedrørende</a:t>
            </a:r>
            <a:r>
              <a:rPr lang="da-DK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Faaborg-Midtfyn Kommunes afslag på at godkende et regulativ, der er udfærdiget på baggrund af Branchevejledningen.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Der er januar 2024 kommet svar på klagen og </a:t>
            </a:r>
            <a:r>
              <a:rPr lang="da-DK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Fåborg-Midtfyns Kommune har fået medhold i deres afslag</a:t>
            </a: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Så aktuelt afventer vi, de nye formuleringer i Branchevejledningen inden regulativet opdateres.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Gældende regulativ for vandværker/selskaber i Odense Kommune fungere og vi har ikke et akut behov for opdateringen.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FB392E11-617C-E631-E811-4839C2CD21F3}"/>
              </a:ext>
            </a:extLst>
          </p:cNvPr>
          <p:cNvSpPr txBox="1"/>
          <p:nvPr/>
        </p:nvSpPr>
        <p:spPr>
          <a:xfrm>
            <a:off x="992221" y="408881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2. Bestyrelsens beretning</a:t>
            </a:r>
          </a:p>
        </p:txBody>
      </p:sp>
    </p:spTree>
    <p:extLst>
      <p:ext uri="{BB962C8B-B14F-4D97-AF65-F5344CB8AC3E}">
        <p14:creationId xmlns:p14="http://schemas.microsoft.com/office/powerpoint/2010/main" val="2046200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334FD-425D-4663-A547-CBB45189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753"/>
            <a:ext cx="10515600" cy="194452"/>
          </a:xfrm>
        </p:spPr>
        <p:txBody>
          <a:bodyPr>
            <a:normAutofit fontScale="90000"/>
          </a:bodyPr>
          <a:lstStyle/>
          <a:p>
            <a:pPr algn="ctr"/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ontaktudvalget for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andværker i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dense Kommune og omegn</a:t>
            </a:r>
            <a:b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D1B4B27-695C-4312-8334-88662941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2858"/>
            <a:ext cx="10515600" cy="588841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Brandhane status beredskab Fyn: </a:t>
            </a: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 et møde arrangeret af Danske vandværker i foråret 2024. Holdt beredskab Fyn indlæg om deres plan for nedlæggelse af brandhaner på Fyn.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er startet i Svendborg Kommune og vil fortsætte i de andre kommuner. Vi må forvente, der går noget tid, inden vi får en plan for Odense Kommune.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 aftalen om </a:t>
            </a:r>
            <a:r>
              <a:rPr lang="da-DK" sz="24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udskyldning</a:t>
            </a:r>
            <a:r>
              <a:rPr lang="da-DK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af brandhaner kan foretages af vandværkerne er fortsat gældende.</a:t>
            </a:r>
            <a:endParaRPr lang="da-DK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FB392E11-617C-E631-E811-4839C2CD21F3}"/>
              </a:ext>
            </a:extLst>
          </p:cNvPr>
          <p:cNvSpPr txBox="1"/>
          <p:nvPr/>
        </p:nvSpPr>
        <p:spPr>
          <a:xfrm>
            <a:off x="992221" y="408881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2. Bestyrelsens beretning</a:t>
            </a:r>
          </a:p>
        </p:txBody>
      </p:sp>
    </p:spTree>
    <p:extLst>
      <p:ext uri="{BB962C8B-B14F-4D97-AF65-F5344CB8AC3E}">
        <p14:creationId xmlns:p14="http://schemas.microsoft.com/office/powerpoint/2010/main" val="4246031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334FD-425D-4663-A547-CBB45189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753"/>
            <a:ext cx="10515600" cy="194452"/>
          </a:xfrm>
        </p:spPr>
        <p:txBody>
          <a:bodyPr>
            <a:normAutofit fontScale="90000"/>
          </a:bodyPr>
          <a:lstStyle/>
          <a:p>
            <a:pPr algn="ctr"/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ontaktudvalget for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andværker i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dense Kommune og omegn</a:t>
            </a:r>
            <a:b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D1B4B27-695C-4312-8334-88662941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2858"/>
            <a:ext cx="10515600" cy="5888410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a-DK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LER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 ny LER-lov med kortere svar tid og besvarelse på digitale kort trådte i kraft 1. juli 2023. det virker som om det er forløbet uden problemer.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Andet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har den 6. november været afholdt regionsvandrådsmøde for Region Fyn.  Hvor vi har været repræsenteret. Emner LER, Vandrådssamarbejde, </a:t>
            </a:r>
            <a:r>
              <a:rPr lang="da-DK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erfa</a:t>
            </a: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udveksling mellem vandråd. Der var repræsentation fra 6 af de 10 vandråd i region Fyn.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FB392E11-617C-E631-E811-4839C2CD21F3}"/>
              </a:ext>
            </a:extLst>
          </p:cNvPr>
          <p:cNvSpPr txBox="1"/>
          <p:nvPr/>
        </p:nvSpPr>
        <p:spPr>
          <a:xfrm>
            <a:off x="992221" y="408881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2. Bestyrelsens beretning</a:t>
            </a:r>
          </a:p>
        </p:txBody>
      </p:sp>
    </p:spTree>
    <p:extLst>
      <p:ext uri="{BB962C8B-B14F-4D97-AF65-F5344CB8AC3E}">
        <p14:creationId xmlns:p14="http://schemas.microsoft.com/office/powerpoint/2010/main" val="2605942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334FD-425D-4663-A547-CBB45189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753"/>
            <a:ext cx="10515600" cy="194452"/>
          </a:xfrm>
        </p:spPr>
        <p:txBody>
          <a:bodyPr>
            <a:normAutofit fontScale="90000"/>
          </a:bodyPr>
          <a:lstStyle/>
          <a:p>
            <a:pPr algn="ctr"/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ontaktudvalget for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andværker i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dense Kommune og omegn</a:t>
            </a:r>
            <a:b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D1B4B27-695C-4312-8334-88662941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2858"/>
            <a:ext cx="10515600" cy="588841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Opfølgning sidste år repræsentantskabsmøde</a:t>
            </a:r>
            <a:endParaRPr lang="da-D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 sidste års repræsentantskabsmøde under eventuelt blev der talt om arbejdsformen i KVO.</a:t>
            </a:r>
            <a:endParaRPr lang="da-D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KVO er oprettet på et tidspunkt har der var flere vandværker i Odense Kommune.  I dag med 8 vandværker/selskaber.</a:t>
            </a:r>
            <a:endParaRPr lang="da-D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kommer ikke emner ind fra medlemmerne, som ønskes behandlet.</a:t>
            </a:r>
            <a:endParaRPr lang="da-DK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det årlige repræsentantskabsmøde i april med info fra Odense Kommune reelt tilstrækkeligt?</a:t>
            </a:r>
            <a:endParaRPr lang="da-D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Eventuelt i kombination med et kort ”</a:t>
            </a:r>
            <a:r>
              <a:rPr lang="da-DK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Erfa</a:t>
            </a:r>
            <a:r>
              <a:rPr lang="da-D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møde for alle værker om efteråret, hvor primær dagsordens f.eks. kunne være: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da-DK" sz="20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 fra formand og Odense Kommune suppleret med bordet rundt</a:t>
            </a:r>
            <a:r>
              <a:rPr lang="da-DK" sz="24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a-DK" sz="24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da-DK" sz="2400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FB392E11-617C-E631-E811-4839C2CD21F3}"/>
              </a:ext>
            </a:extLst>
          </p:cNvPr>
          <p:cNvSpPr txBox="1"/>
          <p:nvPr/>
        </p:nvSpPr>
        <p:spPr>
          <a:xfrm>
            <a:off x="992221" y="408881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2. Bestyrelsens beretning</a:t>
            </a:r>
          </a:p>
        </p:txBody>
      </p:sp>
    </p:spTree>
    <p:extLst>
      <p:ext uri="{BB962C8B-B14F-4D97-AF65-F5344CB8AC3E}">
        <p14:creationId xmlns:p14="http://schemas.microsoft.com/office/powerpoint/2010/main" val="3292961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334FD-425D-4663-A547-CBB45189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753"/>
            <a:ext cx="10515600" cy="194452"/>
          </a:xfrm>
        </p:spPr>
        <p:txBody>
          <a:bodyPr>
            <a:normAutofit fontScale="90000"/>
          </a:bodyPr>
          <a:lstStyle/>
          <a:p>
            <a:pPr algn="ctr"/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ontaktudvalget for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andværker i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dense Kommune og omegn</a:t>
            </a:r>
            <a:b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D1B4B27-695C-4312-8334-88662941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2858"/>
            <a:ext cx="10515600" cy="588841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Opfølgning sidste år repræsentantskabsmøde</a:t>
            </a: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KVO er oprettet på et tidspunkt har der var flere vandværker i Odense Kommune.  I dag med 8 vandværker/selskaber giver det mening med en bestyrelse på 5? (mere end 50% af medlemmerne), vil kræve vedtægtsændring, så ikke aktuelt i dag! Men er det noget der skal ses på?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Hvad tænker I?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FB392E11-617C-E631-E811-4839C2CD21F3}"/>
              </a:ext>
            </a:extLst>
          </p:cNvPr>
          <p:cNvSpPr txBox="1"/>
          <p:nvPr/>
        </p:nvSpPr>
        <p:spPr>
          <a:xfrm>
            <a:off x="992221" y="408881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2. Bestyrelsens beretning</a:t>
            </a:r>
          </a:p>
        </p:txBody>
      </p:sp>
    </p:spTree>
    <p:extLst>
      <p:ext uri="{BB962C8B-B14F-4D97-AF65-F5344CB8AC3E}">
        <p14:creationId xmlns:p14="http://schemas.microsoft.com/office/powerpoint/2010/main" val="1739582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334FD-425D-4663-A547-CBB45189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753"/>
            <a:ext cx="10515600" cy="194452"/>
          </a:xfrm>
        </p:spPr>
        <p:txBody>
          <a:bodyPr>
            <a:normAutofit fontScale="90000"/>
          </a:bodyPr>
          <a:lstStyle/>
          <a:p>
            <a:pPr algn="ctr"/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ontaktudvalget for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andværker i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dense Kommune og omegn</a:t>
            </a:r>
            <a:b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D1B4B27-695C-4312-8334-88662941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2858"/>
            <a:ext cx="10515600" cy="588841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Afslutning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 til repræsentanter fra Odense Kommune, Eva Fischer Nielsen, Rikke Sparsø Pedersen, </a:t>
            </a:r>
            <a:r>
              <a:rPr lang="da-DK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Libeth</a:t>
            </a: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Hoberg</a:t>
            </a: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Refstrup for et godt samarbejde gennem året.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 til Aksel Snerling som fortsat opdaterer og vedligeholder vores hjemmeside.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da-DK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Her skal i kommende periode findes en mere langsigtet løsning.</a:t>
            </a:r>
            <a:endParaRPr lang="da-DK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 Vandcenter Syd, for at vi kan bruge deres lokaler både til bestyrelsesmøder og repræsentantskab og tak for godt samarbejde i bestyrelsen. 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FB392E11-617C-E631-E811-4839C2CD21F3}"/>
              </a:ext>
            </a:extLst>
          </p:cNvPr>
          <p:cNvSpPr txBox="1"/>
          <p:nvPr/>
        </p:nvSpPr>
        <p:spPr>
          <a:xfrm>
            <a:off x="992221" y="408881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2. Bestyrelsens beretning</a:t>
            </a:r>
          </a:p>
        </p:txBody>
      </p:sp>
    </p:spTree>
    <p:extLst>
      <p:ext uri="{BB962C8B-B14F-4D97-AF65-F5344CB8AC3E}">
        <p14:creationId xmlns:p14="http://schemas.microsoft.com/office/powerpoint/2010/main" val="2025453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334FD-425D-4663-A547-CBB45189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753"/>
            <a:ext cx="10515600" cy="194452"/>
          </a:xfrm>
        </p:spPr>
        <p:txBody>
          <a:bodyPr>
            <a:normAutofit fontScale="90000"/>
          </a:bodyPr>
          <a:lstStyle/>
          <a:p>
            <a:pPr algn="ctr"/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ontaktudvalget for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andværker i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dense Kommune og omegn</a:t>
            </a:r>
            <a:b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D1B4B27-695C-4312-8334-88662941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2858"/>
            <a:ext cx="10515600" cy="588841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FB392E11-617C-E631-E811-4839C2CD21F3}"/>
              </a:ext>
            </a:extLst>
          </p:cNvPr>
          <p:cNvSpPr txBox="1"/>
          <p:nvPr/>
        </p:nvSpPr>
        <p:spPr>
          <a:xfrm>
            <a:off x="992221" y="408881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2. Bestyrelsens beretning</a:t>
            </a:r>
          </a:p>
        </p:txBody>
      </p:sp>
    </p:spTree>
    <p:extLst>
      <p:ext uri="{BB962C8B-B14F-4D97-AF65-F5344CB8AC3E}">
        <p14:creationId xmlns:p14="http://schemas.microsoft.com/office/powerpoint/2010/main" val="1169801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334FD-425D-4663-A547-CBB45189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753"/>
            <a:ext cx="10515600" cy="194452"/>
          </a:xfrm>
        </p:spPr>
        <p:txBody>
          <a:bodyPr>
            <a:normAutofit fontScale="90000"/>
          </a:bodyPr>
          <a:lstStyle/>
          <a:p>
            <a:pPr algn="ctr"/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ontaktudvalget for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andværker i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dense Kommune og omegn</a:t>
            </a:r>
            <a:b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D1B4B27-695C-4312-8334-88662941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106" y="807396"/>
            <a:ext cx="10515600" cy="5106920"/>
          </a:xfrm>
        </p:spPr>
        <p:txBody>
          <a:bodyPr>
            <a:normAutofit/>
          </a:bodyPr>
          <a:lstStyle/>
          <a:p>
            <a:pPr hangingPunct="0"/>
            <a:r>
              <a:rPr lang="da-DK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Dagsorden ved ordinært repræsentantskabsmøde:</a:t>
            </a:r>
            <a:endParaRPr lang="da-DK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Valg af dirigent.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Bestyrelsens beretning. 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 reviderede regnskab forelægges til godkendelse. 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Budget og kontingent for det/de kommende år forelægges til godkendelse.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Behandling af indkomne forslag. (Ingen indkomne forslag)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Valg af medlemmer og suppleant til bestyrelsen.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Valg af revisor og revisorsuppleant.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Eventuelt.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74752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334FD-425D-4663-A547-CBB45189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753"/>
            <a:ext cx="10515600" cy="194452"/>
          </a:xfrm>
        </p:spPr>
        <p:txBody>
          <a:bodyPr>
            <a:normAutofit fontScale="90000"/>
          </a:bodyPr>
          <a:lstStyle/>
          <a:p>
            <a:pPr algn="ctr"/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ontaktudvalget for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andværker i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dense Kommune og omegn</a:t>
            </a:r>
            <a:b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D1B4B27-695C-4312-8334-88662941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2858"/>
            <a:ext cx="10515600" cy="588841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FB392E11-617C-E631-E811-4839C2CD21F3}"/>
              </a:ext>
            </a:extLst>
          </p:cNvPr>
          <p:cNvSpPr txBox="1"/>
          <p:nvPr/>
        </p:nvSpPr>
        <p:spPr>
          <a:xfrm>
            <a:off x="992221" y="408881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hangingPunct="0">
              <a:spcBef>
                <a:spcPts val="900"/>
              </a:spcBef>
              <a:spcAft>
                <a:spcPts val="0"/>
              </a:spcAft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Det reviderede regnskab forelægges til godkendelse. </a:t>
            </a:r>
          </a:p>
        </p:txBody>
      </p:sp>
    </p:spTree>
    <p:extLst>
      <p:ext uri="{BB962C8B-B14F-4D97-AF65-F5344CB8AC3E}">
        <p14:creationId xmlns:p14="http://schemas.microsoft.com/office/powerpoint/2010/main" val="16338168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334FD-425D-4663-A547-CBB45189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753"/>
            <a:ext cx="10515600" cy="194452"/>
          </a:xfrm>
        </p:spPr>
        <p:txBody>
          <a:bodyPr>
            <a:normAutofit fontScale="90000"/>
          </a:bodyPr>
          <a:lstStyle/>
          <a:p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ontaktudvalget for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andværker i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dense Kommune og omegn</a:t>
            </a:r>
            <a:b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D1B4B27-695C-4312-8334-88662941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106" y="807396"/>
            <a:ext cx="10515600" cy="5106920"/>
          </a:xfrm>
        </p:spPr>
        <p:txBody>
          <a:bodyPr>
            <a:normAutofit/>
          </a:bodyPr>
          <a:lstStyle/>
          <a:p>
            <a:pPr hangingPunct="0"/>
            <a:r>
              <a:rPr lang="da-DK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Dagsorden ved ordinært repræsentantskabsmøde:</a:t>
            </a:r>
            <a:endParaRPr lang="da-DK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Valg af dirigent.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Bestyrelsens beretning. 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 reviderede regnskab forelægges til godkendelse</a:t>
            </a:r>
            <a:r>
              <a:rPr lang="da-DK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Budget og kontingent for det/de kommende år forelægges til godkendelse.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Behandling af indkomne forslag. (Ingen indkomne forslag)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Valg af medlemmer og suppleant til bestyrelsen.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Valg af revisor og revisorsuppleant.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Eventuelt.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53040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334FD-425D-4663-A547-CBB45189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753"/>
            <a:ext cx="10515600" cy="194452"/>
          </a:xfrm>
        </p:spPr>
        <p:txBody>
          <a:bodyPr>
            <a:normAutofit fontScale="90000"/>
          </a:bodyPr>
          <a:lstStyle/>
          <a:p>
            <a:pPr algn="ctr"/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ontaktudvalget for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andværker i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dense Kommune og omegn</a:t>
            </a:r>
            <a:b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D1B4B27-695C-4312-8334-88662941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740" y="1381327"/>
            <a:ext cx="10515600" cy="5106920"/>
          </a:xfrm>
        </p:spPr>
        <p:txBody>
          <a:bodyPr>
            <a:normAutofit fontScale="92500" lnSpcReduction="20000"/>
          </a:bodyPr>
          <a:lstStyle/>
          <a:p>
            <a:pPr hangingPunct="0">
              <a:spcBef>
                <a:spcPts val="500"/>
              </a:spcBef>
              <a:spcAft>
                <a:spcPts val="500"/>
              </a:spcAft>
            </a:pPr>
            <a:r>
              <a:rPr lang="da-DK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Fagligt indlæg:</a:t>
            </a:r>
            <a:endParaRPr lang="da-DK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/>
            <a:r>
              <a:rPr lang="da-DK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Blødgøringsanlæg, Ionbytning</a:t>
            </a:r>
          </a:p>
          <a:p>
            <a:pPr hangingPunct="0"/>
            <a:r>
              <a:rPr lang="da-DK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Ved Arne Chr. Koch, Afdelingschef, drikkevand, </a:t>
            </a:r>
            <a:r>
              <a:rPr lang="da-DK" sz="2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Silhorko</a:t>
            </a:r>
            <a:endParaRPr lang="da-DK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/>
            <a:endParaRPr lang="da-DK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/>
            <a:r>
              <a:rPr lang="da-DK" sz="2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Efter det fagligt indlæg er der spisning i kantinen</a:t>
            </a:r>
            <a:endParaRPr lang="da-DK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/>
            <a:endParaRPr lang="da-DK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/>
            <a:r>
              <a:rPr lang="da-DK" sz="2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Indlæg fra Odense Kommune: </a:t>
            </a:r>
            <a:endParaRPr lang="da-DK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Orientering om status for </a:t>
            </a:r>
            <a:r>
              <a:rPr lang="da-DK" sz="2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BNBOer</a:t>
            </a:r>
            <a:r>
              <a:rPr lang="da-DK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samt nye indsatsplaner. </a:t>
            </a:r>
          </a:p>
          <a:p>
            <a:pPr hangingPunct="0"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Grundvandsbeskyttelse, Samarbejde Kommune og Vandværker</a:t>
            </a:r>
          </a:p>
          <a:p>
            <a:pPr hangingPunct="0">
              <a:spcBef>
                <a:spcPts val="500"/>
              </a:spcBef>
              <a:spcAft>
                <a:spcPts val="500"/>
              </a:spcAft>
            </a:pPr>
            <a:r>
              <a:rPr lang="da-DK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Kontrolprogrammer</a:t>
            </a:r>
          </a:p>
          <a:p>
            <a:pPr algn="just" fontAlgn="auto" hangingPunct="1">
              <a:spcBef>
                <a:spcPts val="500"/>
              </a:spcBef>
              <a:spcAft>
                <a:spcPts val="500"/>
              </a:spcAft>
            </a:pPr>
            <a:r>
              <a:rPr lang="da-DK" sz="26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Drikkevandsfonden kunne også være et emne.</a:t>
            </a:r>
            <a:endParaRPr lang="da-DK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auto" hangingPunct="1">
              <a:spcBef>
                <a:spcPts val="500"/>
              </a:spcBef>
              <a:spcAft>
                <a:spcPts val="500"/>
              </a:spcAft>
            </a:pPr>
            <a:r>
              <a:rPr lang="da-DK" sz="26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Kommuneplan og forslag til nye områdeudpegninger </a:t>
            </a:r>
            <a:endParaRPr lang="da-DK" sz="2600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spcAft>
                <a:spcPts val="500"/>
              </a:spcAft>
            </a:pPr>
            <a:r>
              <a:rPr lang="da-DK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Ved Lisbeth </a:t>
            </a:r>
            <a:r>
              <a:rPr lang="da-DK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Hoberg</a:t>
            </a:r>
            <a:r>
              <a:rPr lang="da-DK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Refstrup og Rikke Sparsø Pedersen, Odense Kommune</a:t>
            </a:r>
          </a:p>
          <a:p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71838C9C-C745-7206-54E2-E10FE6B41B33}"/>
              </a:ext>
            </a:extLst>
          </p:cNvPr>
          <p:cNvSpPr txBox="1"/>
          <p:nvPr/>
        </p:nvSpPr>
        <p:spPr>
          <a:xfrm>
            <a:off x="671209" y="466979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/>
              <a:t>Program</a:t>
            </a:r>
          </a:p>
        </p:txBody>
      </p:sp>
    </p:spTree>
    <p:extLst>
      <p:ext uri="{BB962C8B-B14F-4D97-AF65-F5344CB8AC3E}">
        <p14:creationId xmlns:p14="http://schemas.microsoft.com/office/powerpoint/2010/main" val="15668556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334FD-425D-4663-A547-CBB45189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753"/>
            <a:ext cx="10515600" cy="194452"/>
          </a:xfrm>
        </p:spPr>
        <p:txBody>
          <a:bodyPr>
            <a:normAutofit fontScale="90000"/>
          </a:bodyPr>
          <a:lstStyle/>
          <a:p>
            <a:pPr algn="ctr"/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ontaktudvalget for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andværker i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dense Kommune og omegn</a:t>
            </a:r>
            <a:b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D1B4B27-695C-4312-8334-88662941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0162"/>
            <a:ext cx="10515600" cy="496110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2400" dirty="0"/>
              <a:t>Bestyrelsen indstiller til, at der ikke opkræves kontingent i 2024.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FB392E11-617C-E631-E811-4839C2CD21F3}"/>
              </a:ext>
            </a:extLst>
          </p:cNvPr>
          <p:cNvSpPr txBox="1"/>
          <p:nvPr/>
        </p:nvSpPr>
        <p:spPr>
          <a:xfrm>
            <a:off x="252918" y="408881"/>
            <a:ext cx="11741285" cy="1069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>
              <a:spcBef>
                <a:spcPts val="900"/>
              </a:spcBef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da-D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da-DK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Budget og kontingent for det/de kommende år forelægges til godkendelse.</a:t>
            </a:r>
          </a:p>
          <a:p>
            <a:pPr lvl="0" algn="ctr" hangingPunct="0">
              <a:spcBef>
                <a:spcPts val="900"/>
              </a:spcBef>
              <a:spcAft>
                <a:spcPts val="0"/>
              </a:spcAft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endParaRPr lang="da-DK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835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334FD-425D-4663-A547-CBB45189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753"/>
            <a:ext cx="10515600" cy="194452"/>
          </a:xfrm>
        </p:spPr>
        <p:txBody>
          <a:bodyPr>
            <a:normAutofit fontScale="90000"/>
          </a:bodyPr>
          <a:lstStyle/>
          <a:p>
            <a:pPr algn="ctr"/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ontaktudvalget for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andværker i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dense Kommune og omegn</a:t>
            </a:r>
            <a:b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D1B4B27-695C-4312-8334-88662941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106" y="807396"/>
            <a:ext cx="10515600" cy="5106920"/>
          </a:xfrm>
        </p:spPr>
        <p:txBody>
          <a:bodyPr>
            <a:normAutofit/>
          </a:bodyPr>
          <a:lstStyle/>
          <a:p>
            <a:pPr hangingPunct="0"/>
            <a:r>
              <a:rPr lang="da-DK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Dagsorden ved ordinært repræsentantskabsmøde:</a:t>
            </a:r>
            <a:endParaRPr lang="da-DK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Valg af dirigent.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Bestyrelsens beretning. 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 reviderede regnskab forelægges til godkendelse</a:t>
            </a:r>
            <a:r>
              <a:rPr lang="da-DK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Budget og kontingent for det/de kommende år forelægges til godkendelse.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Behandling af indkomne forslag. (Ingen indkomne forslag)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Valg af medlemmer og suppleant til bestyrelsen.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Valg af revisor og revisorsuppleant.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Eventuelt.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4989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334FD-425D-4663-A547-CBB45189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753"/>
            <a:ext cx="10515600" cy="194452"/>
          </a:xfrm>
        </p:spPr>
        <p:txBody>
          <a:bodyPr>
            <a:normAutofit fontScale="90000"/>
          </a:bodyPr>
          <a:lstStyle/>
          <a:p>
            <a:pPr algn="ctr"/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ontaktudvalget for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andværker i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dense Kommune og omegn</a:t>
            </a:r>
            <a:b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D1B4B27-695C-4312-8334-88662941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106" y="807396"/>
            <a:ext cx="10515600" cy="5106920"/>
          </a:xfrm>
        </p:spPr>
        <p:txBody>
          <a:bodyPr>
            <a:normAutofit/>
          </a:bodyPr>
          <a:lstStyle/>
          <a:p>
            <a:pPr hangingPunct="0"/>
            <a:r>
              <a:rPr lang="da-DK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Dagsorden ved ordinært repræsentantskabsmøde:</a:t>
            </a: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Valg af dirigent.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Bestyrelsens beretning. 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 reviderede regnskab forelægges til godkendelse. 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Budget og kontingent for det/de kommende år forelægges til godkendelse.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Behandling af indkomne forslag. (Ingen indkomne forslag)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Valg af medlemmer og suppleant til bestyrelsen.</a:t>
            </a:r>
          </a:p>
          <a:p>
            <a:pPr marL="800100" lvl="1" indent="-342900" algn="just" hangingPunct="0">
              <a:spcBef>
                <a:spcPts val="900"/>
              </a:spcBef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På valg </a:t>
            </a:r>
            <a:r>
              <a:rPr lang="da-DK" sz="1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Mogens </a:t>
            </a:r>
            <a:r>
              <a:rPr lang="da-DK" sz="1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Schlotfeldt</a:t>
            </a:r>
            <a:r>
              <a:rPr lang="da-DK" sz="1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Bellinge og Niels Andersen, Allesø - begge modtager genvalg</a:t>
            </a:r>
          </a:p>
          <a:p>
            <a:pPr marL="800100" lvl="1" indent="-342900" algn="just" hangingPunct="0">
              <a:spcBef>
                <a:spcPts val="900"/>
              </a:spcBef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Nuværende suppleant: ? ( der har ikke været valgt nogen siden Mogens </a:t>
            </a:r>
            <a:r>
              <a:rPr lang="da-DK" sz="1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Schotfeldt</a:t>
            </a:r>
            <a:r>
              <a:rPr lang="da-DK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blev valgt ind i bestyrelsen)</a:t>
            </a:r>
            <a:endParaRPr lang="da-DK" sz="1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Valg af revisor og revisorsuppleant.</a:t>
            </a:r>
          </a:p>
          <a:p>
            <a:pPr marL="800100" lvl="1" indent="-342900" algn="just" hangingPunct="0">
              <a:spcBef>
                <a:spcPts val="900"/>
              </a:spcBef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Revisor:                  Aksel Snerling, Søhus</a:t>
            </a:r>
          </a:p>
          <a:p>
            <a:pPr marL="800100" lvl="1" indent="-342900" algn="just" hangingPunct="0">
              <a:spcBef>
                <a:spcPts val="900"/>
              </a:spcBef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Revisorsuppleant:  Bo Jespersen, Fangel</a:t>
            </a:r>
          </a:p>
          <a:p>
            <a:pPr marL="800100" lvl="1" indent="-342900" algn="just" hangingPunct="0">
              <a:spcBef>
                <a:spcPts val="900"/>
              </a:spcBef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endParaRPr lang="da-DK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Eventuelt.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94118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334FD-425D-4663-A547-CBB45189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753"/>
            <a:ext cx="10515600" cy="194452"/>
          </a:xfrm>
        </p:spPr>
        <p:txBody>
          <a:bodyPr>
            <a:normAutofit fontScale="90000"/>
          </a:bodyPr>
          <a:lstStyle/>
          <a:p>
            <a:pPr algn="ctr"/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ontaktudvalget for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andværker i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dense Kommune og omegn</a:t>
            </a:r>
            <a:b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D1B4B27-695C-4312-8334-88662941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106" y="807396"/>
            <a:ext cx="10515600" cy="5106920"/>
          </a:xfrm>
        </p:spPr>
        <p:txBody>
          <a:bodyPr>
            <a:normAutofit/>
          </a:bodyPr>
          <a:lstStyle/>
          <a:p>
            <a:pPr hangingPunct="0"/>
            <a:r>
              <a:rPr lang="da-DK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Dagsorden ved ordinært repræsentantskabsmøde:</a:t>
            </a: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Valg af dirigent.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Bestyrelsens beretning. 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 reviderede regnskab forelægges til godkendelse. 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Budget og kontingent for det/de kommende år forelægges til godkendelse.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Behandling af indkomne forslag. (Ingen indkomne forslag)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Valg af medlemmer og suppleant til bestyrelsen.</a:t>
            </a:r>
          </a:p>
          <a:p>
            <a:pPr marL="800100" lvl="1" indent="-342900" algn="just" hangingPunct="0">
              <a:spcBef>
                <a:spcPts val="900"/>
              </a:spcBef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På valg </a:t>
            </a:r>
            <a:r>
              <a:rPr lang="da-DK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Mogens </a:t>
            </a:r>
            <a:r>
              <a:rPr lang="da-DK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Schlotfeldt</a:t>
            </a:r>
            <a:r>
              <a:rPr lang="da-DK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Bellinge og Niels Andersen, Allesø - begge modtager genvalg</a:t>
            </a:r>
          </a:p>
          <a:p>
            <a:pPr marL="800100" lvl="1" indent="-342900" algn="just" hangingPunct="0">
              <a:spcBef>
                <a:spcPts val="900"/>
              </a:spcBef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Nuværende suppleant: ?</a:t>
            </a:r>
            <a:endParaRPr lang="da-DK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Valg af revisor og revisorsuppleant.</a:t>
            </a:r>
          </a:p>
          <a:p>
            <a:pPr marL="800100" lvl="1" indent="-342900" algn="just" hangingPunct="0">
              <a:spcBef>
                <a:spcPts val="900"/>
              </a:spcBef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Revisor:                  Aksel Snerling, Søhus</a:t>
            </a:r>
          </a:p>
          <a:p>
            <a:pPr marL="800100" lvl="1" indent="-342900" algn="just" hangingPunct="0">
              <a:spcBef>
                <a:spcPts val="900"/>
              </a:spcBef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Revisorsuppleant:  Bo Jespersen, Fangel</a:t>
            </a:r>
          </a:p>
          <a:p>
            <a:pPr marL="800100" lvl="1" indent="-342900" algn="just" hangingPunct="0">
              <a:spcBef>
                <a:spcPts val="900"/>
              </a:spcBef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endParaRPr lang="da-DK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Eventuelt.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631772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334FD-425D-4663-A547-CBB45189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753"/>
            <a:ext cx="10515600" cy="194452"/>
          </a:xfrm>
        </p:spPr>
        <p:txBody>
          <a:bodyPr>
            <a:normAutofit fontScale="90000"/>
          </a:bodyPr>
          <a:lstStyle/>
          <a:p>
            <a:pPr algn="ctr"/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ontaktudvalget for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andværker i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dense Kommune og omegn</a:t>
            </a:r>
            <a:b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D1B4B27-695C-4312-8334-88662941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106" y="807396"/>
            <a:ext cx="10515600" cy="5106920"/>
          </a:xfrm>
        </p:spPr>
        <p:txBody>
          <a:bodyPr>
            <a:normAutofit/>
          </a:bodyPr>
          <a:lstStyle/>
          <a:p>
            <a:pPr hangingPunct="0"/>
            <a:r>
              <a:rPr lang="da-DK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Dagsorden ved ordinært repræsentantskabsmøde:</a:t>
            </a: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Valg af dirigent.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Bestyrelsens beretning. 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 reviderede regnskab forelægges til godkendelse. 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Budget og kontingent for det/de kommende år forelægges til godkendelse.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Behandling af indkomne forslag. (Ingen indkomne forslag)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Valg af medlemmer og suppleant til bestyrelsen.</a:t>
            </a:r>
          </a:p>
          <a:p>
            <a:pPr marL="800100" lvl="1" indent="-342900" algn="just" hangingPunct="0">
              <a:spcBef>
                <a:spcPts val="900"/>
              </a:spcBef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På valg </a:t>
            </a:r>
            <a:r>
              <a:rPr lang="da-DK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Mogens </a:t>
            </a:r>
            <a:r>
              <a:rPr lang="da-DK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Schlotfeldt</a:t>
            </a:r>
            <a:r>
              <a:rPr lang="da-DK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Bellinge og Niels Andersen, Allesø - begge modtager genvalg</a:t>
            </a:r>
          </a:p>
          <a:p>
            <a:pPr marL="800100" lvl="1" indent="-342900" algn="just" hangingPunct="0">
              <a:spcBef>
                <a:spcPts val="900"/>
              </a:spcBef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Nuværende suppleant: ?</a:t>
            </a:r>
            <a:endParaRPr lang="da-DK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Valg af revisor og revisorsuppleant.</a:t>
            </a:r>
          </a:p>
          <a:p>
            <a:pPr marL="800100" lvl="1" indent="-342900" algn="just" hangingPunct="0">
              <a:spcBef>
                <a:spcPts val="900"/>
              </a:spcBef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Revisor:                  Aksel Snerling, Søhus</a:t>
            </a:r>
          </a:p>
          <a:p>
            <a:pPr marL="800100" lvl="1" indent="-342900" algn="just" hangingPunct="0">
              <a:spcBef>
                <a:spcPts val="900"/>
              </a:spcBef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Revisorsuppleant:  Bo Jespersen, Fangel</a:t>
            </a:r>
          </a:p>
          <a:p>
            <a:pPr marL="800100" lvl="1" indent="-342900" algn="just" hangingPunct="0">
              <a:spcBef>
                <a:spcPts val="900"/>
              </a:spcBef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endParaRPr lang="da-DK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Eventuelt.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31316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334FD-425D-4663-A547-CBB45189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753"/>
            <a:ext cx="10515600" cy="194452"/>
          </a:xfrm>
        </p:spPr>
        <p:txBody>
          <a:bodyPr>
            <a:normAutofit fontScale="90000"/>
          </a:bodyPr>
          <a:lstStyle/>
          <a:p>
            <a:pPr algn="ctr"/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ontaktudvalget for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andværker i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dense Kommune og omegn</a:t>
            </a:r>
            <a:b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D1B4B27-695C-4312-8334-88662941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0162"/>
            <a:ext cx="10515600" cy="496110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FB392E11-617C-E631-E811-4839C2CD21F3}"/>
              </a:ext>
            </a:extLst>
          </p:cNvPr>
          <p:cNvSpPr txBox="1"/>
          <p:nvPr/>
        </p:nvSpPr>
        <p:spPr>
          <a:xfrm>
            <a:off x="252918" y="408881"/>
            <a:ext cx="11741285" cy="1069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>
              <a:spcBef>
                <a:spcPts val="900"/>
              </a:spcBef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Tak for aften</a:t>
            </a:r>
          </a:p>
          <a:p>
            <a:pPr lvl="0" algn="ctr" hangingPunct="0">
              <a:spcBef>
                <a:spcPts val="900"/>
              </a:spcBef>
              <a:spcAft>
                <a:spcPts val="0"/>
              </a:spcAft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endParaRPr lang="da-DK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1672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334FD-425D-4663-A547-CBB45189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753"/>
            <a:ext cx="10515600" cy="194452"/>
          </a:xfrm>
        </p:spPr>
        <p:txBody>
          <a:bodyPr>
            <a:normAutofit fontScale="90000"/>
          </a:bodyPr>
          <a:lstStyle/>
          <a:p>
            <a:pPr algn="ctr"/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ontaktudvalget for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andværker i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dense Kommune og omegn</a:t>
            </a:r>
            <a:b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a-DK" dirty="0"/>
          </a:p>
        </p:txBody>
      </p:sp>
      <p:graphicFrame>
        <p:nvGraphicFramePr>
          <p:cNvPr id="7" name="Pladsholder til indhold 6">
            <a:extLst>
              <a:ext uri="{FF2B5EF4-FFF2-40B4-BE49-F238E27FC236}">
                <a16:creationId xmlns:a16="http://schemas.microsoft.com/office/drawing/2014/main" id="{37FD2512-FA0D-9419-199D-5A23C2080E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6360962"/>
              </p:ext>
            </p:extLst>
          </p:nvPr>
        </p:nvGraphicFramePr>
        <p:xfrm>
          <a:off x="528530" y="252970"/>
          <a:ext cx="11663470" cy="6452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7423">
                  <a:extLst>
                    <a:ext uri="{9D8B030D-6E8A-4147-A177-3AD203B41FA5}">
                      <a16:colId xmlns:a16="http://schemas.microsoft.com/office/drawing/2014/main" val="1024000735"/>
                    </a:ext>
                  </a:extLst>
                </a:gridCol>
                <a:gridCol w="358089">
                  <a:extLst>
                    <a:ext uri="{9D8B030D-6E8A-4147-A177-3AD203B41FA5}">
                      <a16:colId xmlns:a16="http://schemas.microsoft.com/office/drawing/2014/main" val="2408407345"/>
                    </a:ext>
                  </a:extLst>
                </a:gridCol>
                <a:gridCol w="358089">
                  <a:extLst>
                    <a:ext uri="{9D8B030D-6E8A-4147-A177-3AD203B41FA5}">
                      <a16:colId xmlns:a16="http://schemas.microsoft.com/office/drawing/2014/main" val="1391736813"/>
                    </a:ext>
                  </a:extLst>
                </a:gridCol>
                <a:gridCol w="358089">
                  <a:extLst>
                    <a:ext uri="{9D8B030D-6E8A-4147-A177-3AD203B41FA5}">
                      <a16:colId xmlns:a16="http://schemas.microsoft.com/office/drawing/2014/main" val="2034180807"/>
                    </a:ext>
                  </a:extLst>
                </a:gridCol>
                <a:gridCol w="358089">
                  <a:extLst>
                    <a:ext uri="{9D8B030D-6E8A-4147-A177-3AD203B41FA5}">
                      <a16:colId xmlns:a16="http://schemas.microsoft.com/office/drawing/2014/main" val="671825148"/>
                    </a:ext>
                  </a:extLst>
                </a:gridCol>
                <a:gridCol w="358089">
                  <a:extLst>
                    <a:ext uri="{9D8B030D-6E8A-4147-A177-3AD203B41FA5}">
                      <a16:colId xmlns:a16="http://schemas.microsoft.com/office/drawing/2014/main" val="1551372995"/>
                    </a:ext>
                  </a:extLst>
                </a:gridCol>
                <a:gridCol w="358089">
                  <a:extLst>
                    <a:ext uri="{9D8B030D-6E8A-4147-A177-3AD203B41FA5}">
                      <a16:colId xmlns:a16="http://schemas.microsoft.com/office/drawing/2014/main" val="758436890"/>
                    </a:ext>
                  </a:extLst>
                </a:gridCol>
                <a:gridCol w="358089">
                  <a:extLst>
                    <a:ext uri="{9D8B030D-6E8A-4147-A177-3AD203B41FA5}">
                      <a16:colId xmlns:a16="http://schemas.microsoft.com/office/drawing/2014/main" val="3809733853"/>
                    </a:ext>
                  </a:extLst>
                </a:gridCol>
                <a:gridCol w="358089">
                  <a:extLst>
                    <a:ext uri="{9D8B030D-6E8A-4147-A177-3AD203B41FA5}">
                      <a16:colId xmlns:a16="http://schemas.microsoft.com/office/drawing/2014/main" val="2319245991"/>
                    </a:ext>
                  </a:extLst>
                </a:gridCol>
                <a:gridCol w="358089">
                  <a:extLst>
                    <a:ext uri="{9D8B030D-6E8A-4147-A177-3AD203B41FA5}">
                      <a16:colId xmlns:a16="http://schemas.microsoft.com/office/drawing/2014/main" val="1451650122"/>
                    </a:ext>
                  </a:extLst>
                </a:gridCol>
                <a:gridCol w="358089">
                  <a:extLst>
                    <a:ext uri="{9D8B030D-6E8A-4147-A177-3AD203B41FA5}">
                      <a16:colId xmlns:a16="http://schemas.microsoft.com/office/drawing/2014/main" val="2590238195"/>
                    </a:ext>
                  </a:extLst>
                </a:gridCol>
                <a:gridCol w="358089">
                  <a:extLst>
                    <a:ext uri="{9D8B030D-6E8A-4147-A177-3AD203B41FA5}">
                      <a16:colId xmlns:a16="http://schemas.microsoft.com/office/drawing/2014/main" val="2515471570"/>
                    </a:ext>
                  </a:extLst>
                </a:gridCol>
                <a:gridCol w="358089">
                  <a:extLst>
                    <a:ext uri="{9D8B030D-6E8A-4147-A177-3AD203B41FA5}">
                      <a16:colId xmlns:a16="http://schemas.microsoft.com/office/drawing/2014/main" val="2193755731"/>
                    </a:ext>
                  </a:extLst>
                </a:gridCol>
                <a:gridCol w="358089">
                  <a:extLst>
                    <a:ext uri="{9D8B030D-6E8A-4147-A177-3AD203B41FA5}">
                      <a16:colId xmlns:a16="http://schemas.microsoft.com/office/drawing/2014/main" val="1868929457"/>
                    </a:ext>
                  </a:extLst>
                </a:gridCol>
                <a:gridCol w="358089">
                  <a:extLst>
                    <a:ext uri="{9D8B030D-6E8A-4147-A177-3AD203B41FA5}">
                      <a16:colId xmlns:a16="http://schemas.microsoft.com/office/drawing/2014/main" val="561112654"/>
                    </a:ext>
                  </a:extLst>
                </a:gridCol>
                <a:gridCol w="358089">
                  <a:extLst>
                    <a:ext uri="{9D8B030D-6E8A-4147-A177-3AD203B41FA5}">
                      <a16:colId xmlns:a16="http://schemas.microsoft.com/office/drawing/2014/main" val="1138544968"/>
                    </a:ext>
                  </a:extLst>
                </a:gridCol>
                <a:gridCol w="358089">
                  <a:extLst>
                    <a:ext uri="{9D8B030D-6E8A-4147-A177-3AD203B41FA5}">
                      <a16:colId xmlns:a16="http://schemas.microsoft.com/office/drawing/2014/main" val="672631015"/>
                    </a:ext>
                  </a:extLst>
                </a:gridCol>
                <a:gridCol w="358089">
                  <a:extLst>
                    <a:ext uri="{9D8B030D-6E8A-4147-A177-3AD203B41FA5}">
                      <a16:colId xmlns:a16="http://schemas.microsoft.com/office/drawing/2014/main" val="2362274782"/>
                    </a:ext>
                  </a:extLst>
                </a:gridCol>
                <a:gridCol w="358089">
                  <a:extLst>
                    <a:ext uri="{9D8B030D-6E8A-4147-A177-3AD203B41FA5}">
                      <a16:colId xmlns:a16="http://schemas.microsoft.com/office/drawing/2014/main" val="840175664"/>
                    </a:ext>
                  </a:extLst>
                </a:gridCol>
                <a:gridCol w="358089">
                  <a:extLst>
                    <a:ext uri="{9D8B030D-6E8A-4147-A177-3AD203B41FA5}">
                      <a16:colId xmlns:a16="http://schemas.microsoft.com/office/drawing/2014/main" val="3522006997"/>
                    </a:ext>
                  </a:extLst>
                </a:gridCol>
                <a:gridCol w="358089">
                  <a:extLst>
                    <a:ext uri="{9D8B030D-6E8A-4147-A177-3AD203B41FA5}">
                      <a16:colId xmlns:a16="http://schemas.microsoft.com/office/drawing/2014/main" val="1139442518"/>
                    </a:ext>
                  </a:extLst>
                </a:gridCol>
                <a:gridCol w="358089">
                  <a:extLst>
                    <a:ext uri="{9D8B030D-6E8A-4147-A177-3AD203B41FA5}">
                      <a16:colId xmlns:a16="http://schemas.microsoft.com/office/drawing/2014/main" val="1332049545"/>
                    </a:ext>
                  </a:extLst>
                </a:gridCol>
                <a:gridCol w="358089">
                  <a:extLst>
                    <a:ext uri="{9D8B030D-6E8A-4147-A177-3AD203B41FA5}">
                      <a16:colId xmlns:a16="http://schemas.microsoft.com/office/drawing/2014/main" val="2341778420"/>
                    </a:ext>
                  </a:extLst>
                </a:gridCol>
                <a:gridCol w="358089">
                  <a:extLst>
                    <a:ext uri="{9D8B030D-6E8A-4147-A177-3AD203B41FA5}">
                      <a16:colId xmlns:a16="http://schemas.microsoft.com/office/drawing/2014/main" val="3914696295"/>
                    </a:ext>
                  </a:extLst>
                </a:gridCol>
              </a:tblGrid>
              <a:tr h="487549">
                <a:tc gridSpan="24">
                  <a:txBody>
                    <a:bodyPr/>
                    <a:lstStyle/>
                    <a:p>
                      <a:pPr algn="ctr" fontAlgn="b"/>
                      <a:r>
                        <a:rPr lang="da-DK" sz="1600" u="none" strike="noStrike">
                          <a:effectLst/>
                        </a:rPr>
                        <a:t>Bestyrelsessammensætninger i KVO</a:t>
                      </a:r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023760"/>
                  </a:ext>
                </a:extLst>
              </a:tr>
              <a:tr h="557197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 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2001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2002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2003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2004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2005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2006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2007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2008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2009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2010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2011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2012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2013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2014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2015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2016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2017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2018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2019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2020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2021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2022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2023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84057598"/>
                  </a:ext>
                </a:extLst>
              </a:tr>
              <a:tr h="33431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Allesø Vandværk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da-DK" sz="1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da-DK" sz="1400" u="none" strike="noStrike" dirty="0">
                          <a:effectLst/>
                        </a:rPr>
                        <a:t>x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961993839"/>
                  </a:ext>
                </a:extLst>
              </a:tr>
              <a:tr h="33431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Bellinge- Vest Vandværk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577586147"/>
                  </a:ext>
                </a:extLst>
              </a:tr>
              <a:tr h="33431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Bellinge- Øst Vandværk </a:t>
                      </a:r>
                      <a:endParaRPr lang="da-DK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819296560"/>
                  </a:ext>
                </a:extLst>
              </a:tr>
              <a:tr h="33431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Brændekilde Vandværk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 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145610426"/>
                  </a:ext>
                </a:extLst>
              </a:tr>
              <a:tr h="33431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Davinde Vandværk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289621243"/>
                  </a:ext>
                </a:extLst>
              </a:tr>
              <a:tr h="33431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Fangel Vandværk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881675446"/>
                  </a:ext>
                </a:extLst>
              </a:tr>
              <a:tr h="33431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Fraugde-Over Holluf Vandværk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 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 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637316383"/>
                  </a:ext>
                </a:extLst>
              </a:tr>
              <a:tr h="33431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Højby Vandværk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400" u="none" strike="noStrike" dirty="0">
                          <a:effectLst/>
                        </a:rPr>
                        <a:t>x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827961483"/>
                  </a:ext>
                </a:extLst>
              </a:tr>
              <a:tr h="33431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Lindved Vandværk (Nedlagt)</a:t>
                      </a:r>
                      <a:endParaRPr lang="da-DK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297943761"/>
                  </a:ext>
                </a:extLst>
              </a:tr>
              <a:tr h="33431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Søhus Vandværk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171581446"/>
                  </a:ext>
                </a:extLst>
              </a:tr>
              <a:tr h="626847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DIN Vandforsyning Næsby-Tarup</a:t>
                      </a:r>
                      <a:endParaRPr lang="da-DK" sz="1400" b="0" i="0" u="none" strike="noStrike">
                        <a:solidFill>
                          <a:srgbClr val="5B9BD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5B9BD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702934082"/>
                  </a:ext>
                </a:extLst>
              </a:tr>
              <a:tr h="33431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solidFill>
                            <a:srgbClr val="FF0000"/>
                          </a:solidFill>
                          <a:effectLst/>
                        </a:rPr>
                        <a:t>Tarup Vandværk (Fusion  NV)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879286695"/>
                  </a:ext>
                </a:extLst>
              </a:tr>
              <a:tr h="33431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Næsby Vandværk (Fusion TV)</a:t>
                      </a:r>
                      <a:endParaRPr lang="da-DK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646059383"/>
                  </a:ext>
                </a:extLst>
              </a:tr>
              <a:tr h="33431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VandCenter Syd</a:t>
                      </a:r>
                      <a:endParaRPr lang="da-DK" sz="14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895269854"/>
                  </a:ext>
                </a:extLst>
              </a:tr>
              <a:tr h="33431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Spedsbjerg Vandværk (Nedlagt)</a:t>
                      </a:r>
                      <a:endParaRPr lang="da-DK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x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 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 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400" u="none" strike="noStrike" dirty="0">
                          <a:effectLst/>
                        </a:rPr>
                        <a:t> </a:t>
                      </a:r>
                      <a:endParaRPr lang="da-DK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903452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745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334FD-425D-4663-A547-CBB45189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753"/>
            <a:ext cx="10515600" cy="194452"/>
          </a:xfrm>
        </p:spPr>
        <p:txBody>
          <a:bodyPr>
            <a:normAutofit fontScale="90000"/>
          </a:bodyPr>
          <a:lstStyle/>
          <a:p>
            <a:pPr algn="ctr"/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ontaktudvalget for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andværker i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dense Kommune og omegn</a:t>
            </a:r>
            <a:b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D1B4B27-695C-4312-8334-88662941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106" y="807396"/>
            <a:ext cx="10515600" cy="5106920"/>
          </a:xfrm>
        </p:spPr>
        <p:txBody>
          <a:bodyPr>
            <a:normAutofit/>
          </a:bodyPr>
          <a:lstStyle/>
          <a:p>
            <a:pPr hangingPunct="0"/>
            <a:r>
              <a:rPr lang="da-DK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Dagsorden ved ordinært repræsentantskabsmøde:</a:t>
            </a:r>
            <a:endParaRPr lang="da-DK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Valg af dirigent.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Bestyrelsens beretning. 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 reviderede regnskab forelægges til godkendelse. 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Budget og kontingent for det/de kommende år forelægges til godkendelse.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Behandling af indkomne forslag. (Ingen indkomne forslag)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Valg af medlemmer og suppleant til bestyrelsen.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Valg af revisor og revisorsuppleant.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Eventuelt.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86938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334FD-425D-4663-A547-CBB45189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753"/>
            <a:ext cx="10515600" cy="194452"/>
          </a:xfrm>
        </p:spPr>
        <p:txBody>
          <a:bodyPr>
            <a:normAutofit fontScale="90000"/>
          </a:bodyPr>
          <a:lstStyle/>
          <a:p>
            <a:pPr algn="ctr"/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ontaktudvalget for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andværker i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dense Kommune og omegn</a:t>
            </a:r>
            <a:b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D1B4B27-695C-4312-8334-88662941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106" y="807396"/>
            <a:ext cx="10515600" cy="5106920"/>
          </a:xfrm>
        </p:spPr>
        <p:txBody>
          <a:bodyPr>
            <a:normAutofit/>
          </a:bodyPr>
          <a:lstStyle/>
          <a:p>
            <a:r>
              <a:rPr lang="da-DK" dirty="0"/>
              <a:t>Indlæg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91643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334FD-425D-4663-A547-CBB45189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753"/>
            <a:ext cx="10515600" cy="194452"/>
          </a:xfrm>
        </p:spPr>
        <p:txBody>
          <a:bodyPr>
            <a:normAutofit fontScale="90000"/>
          </a:bodyPr>
          <a:lstStyle/>
          <a:p>
            <a:pPr algn="ctr"/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ontaktudvalget for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andværker i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dense Kommune og omegn</a:t>
            </a:r>
            <a:b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D1B4B27-695C-4312-8334-88662941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106" y="807396"/>
            <a:ext cx="10515600" cy="5106920"/>
          </a:xfrm>
        </p:spPr>
        <p:txBody>
          <a:bodyPr>
            <a:normAutofit/>
          </a:bodyPr>
          <a:lstStyle/>
          <a:p>
            <a:pPr hangingPunct="0"/>
            <a:r>
              <a:rPr lang="da-DK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Dagsorden ved ordinært repræsentantskabsmøde:</a:t>
            </a:r>
            <a:endParaRPr lang="da-DK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Valg af dirigent.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Bestyrelsens beretning. 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 reviderede regnskab forelægges til godkendelse. 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Budget og kontingent for det/de kommende år forelægges til godkendelse.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Behandling af indkomne forslag. 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Valg af medlemmer og suppleant til bestyrelsen.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Valg af revisor og revisorsuppleant.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Eventuelt.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76323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334FD-425D-4663-A547-CBB45189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753"/>
            <a:ext cx="10515600" cy="194452"/>
          </a:xfrm>
        </p:spPr>
        <p:txBody>
          <a:bodyPr>
            <a:normAutofit fontScale="90000"/>
          </a:bodyPr>
          <a:lstStyle/>
          <a:p>
            <a:pPr algn="ctr"/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ontaktudvalget for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andværker i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dense Kommune og omegn</a:t>
            </a:r>
            <a:b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D1B4B27-695C-4312-8334-88662941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1229"/>
            <a:ext cx="10515600" cy="520573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Dette KVO </a:t>
            </a:r>
            <a:r>
              <a:rPr lang="da-DK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repræsentantskabmøde</a:t>
            </a: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 de 22. ordinære siden stiftelsen Vi har siden sidste repræsentantskabsmøde afholdt 2 bestyrelsesmøder. Da Henning Jensen, Din Vandforsyning, valgte at stoppe i bestyrelses sidste år, skulle der laves en ny konstituering, som blev som følger:</a:t>
            </a: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Konstituering af bestyrelse</a:t>
            </a: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da-DK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Formand:                    Niels Andersen, Allesø</a:t>
            </a: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Næstformand:            Claus </a:t>
            </a:r>
            <a:r>
              <a:rPr lang="da-DK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Orthmann</a:t>
            </a:r>
            <a:r>
              <a:rPr lang="da-DK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Andersen (Højby)</a:t>
            </a: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Kasser:                       Henrik Uhd Markussen (VCS)</a:t>
            </a: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Sekretær:                    Lars Pihl Fly (Brændekilde).</a:t>
            </a: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 Bestyrelsesmedlem:   Mogens </a:t>
            </a:r>
            <a:r>
              <a:rPr lang="da-DK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Schlotfeldt</a:t>
            </a:r>
            <a:r>
              <a:rPr lang="da-DK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(Bellinge),</a:t>
            </a:r>
            <a:endParaRPr lang="da-DK" sz="2400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FB392E11-617C-E631-E811-4839C2CD21F3}"/>
              </a:ext>
            </a:extLst>
          </p:cNvPr>
          <p:cNvSpPr txBox="1"/>
          <p:nvPr/>
        </p:nvSpPr>
        <p:spPr>
          <a:xfrm>
            <a:off x="992221" y="408881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2. Bestyrelsens beretning</a:t>
            </a:r>
          </a:p>
        </p:txBody>
      </p:sp>
    </p:spTree>
    <p:extLst>
      <p:ext uri="{BB962C8B-B14F-4D97-AF65-F5344CB8AC3E}">
        <p14:creationId xmlns:p14="http://schemas.microsoft.com/office/powerpoint/2010/main" val="1571740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334FD-425D-4663-A547-CBB45189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753"/>
            <a:ext cx="10515600" cy="194452"/>
          </a:xfrm>
        </p:spPr>
        <p:txBody>
          <a:bodyPr>
            <a:normAutofit fontScale="90000"/>
          </a:bodyPr>
          <a:lstStyle/>
          <a:p>
            <a:pPr algn="ctr"/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ontaktudvalget for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andværker i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dense Kommune og omegn</a:t>
            </a:r>
            <a:b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D1B4B27-695C-4312-8334-88662941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1229"/>
            <a:ext cx="10515600" cy="520573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har ikke været henvendelser for medlemmer det seneste år om sager, der ønske behandlet af KVO.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Så et af hovedet punkterne på begge møder har været meddelelser fra Odense Kommune og fremtidig arbejdsform.</a:t>
            </a: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FB392E11-617C-E631-E811-4839C2CD21F3}"/>
              </a:ext>
            </a:extLst>
          </p:cNvPr>
          <p:cNvSpPr txBox="1"/>
          <p:nvPr/>
        </p:nvSpPr>
        <p:spPr>
          <a:xfrm>
            <a:off x="992221" y="408881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2. Bestyrelsens beretning</a:t>
            </a:r>
          </a:p>
        </p:txBody>
      </p:sp>
    </p:spTree>
    <p:extLst>
      <p:ext uri="{BB962C8B-B14F-4D97-AF65-F5344CB8AC3E}">
        <p14:creationId xmlns:p14="http://schemas.microsoft.com/office/powerpoint/2010/main" val="72436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334FD-425D-4663-A547-CBB45189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753"/>
            <a:ext cx="10515600" cy="194452"/>
          </a:xfrm>
        </p:spPr>
        <p:txBody>
          <a:bodyPr>
            <a:normAutofit fontScale="90000"/>
          </a:bodyPr>
          <a:lstStyle/>
          <a:p>
            <a:pPr algn="ctr"/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ontaktudvalget for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andværker i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dense Kommune og omegn</a:t>
            </a:r>
            <a:b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D1B4B27-695C-4312-8334-88662941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2858"/>
            <a:ext cx="10515600" cy="588841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fra Odense Kommune har omfattet: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Indsatsplaner</a:t>
            </a:r>
            <a:r>
              <a:rPr lang="da-DK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lvl="1">
              <a:lnSpc>
                <a:spcPct val="100000"/>
              </a:lnSpc>
              <a:spcAft>
                <a:spcPts val="1000"/>
              </a:spcAft>
            </a:pPr>
            <a:r>
              <a:rPr lang="da-DK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Indsatsatsplan for beskyttelse af grundvand. Hvor der i perioden er arbejdet på at få lavet en ny fælles opdateret plan, som kan afløse de 3 gældende.</a:t>
            </a:r>
            <a:endParaRPr lang="da-D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1000"/>
              </a:spcAft>
            </a:pPr>
            <a:r>
              <a:rPr lang="da-DK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Generelt få ændringer, dog opstramning på restriktioner for udbringning af slam ændres fra BNBO til 25 års opland.</a:t>
            </a:r>
            <a:endParaRPr lang="da-D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1000"/>
              </a:spcAft>
            </a:pPr>
            <a:r>
              <a:rPr lang="da-DK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Seneste info er at indsatsplanen forventes i Byrådet den 25.04.2024.</a:t>
            </a:r>
            <a:endParaRPr lang="da-D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BNBO</a:t>
            </a: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da-DK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Forventning om lov i 2024, da systemet med frivillige aftaler aldrig kom i mål.</a:t>
            </a:r>
            <a:endParaRPr lang="da-D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da-DK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er fortsat mulighed for frivillige aftaler i 2024. Herefter har kommunerne mulighed for at give forbud mod brug af sprøjtemidler i BNBO mod erstatning til lodsejerne.</a:t>
            </a:r>
            <a:endParaRPr lang="da-D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Pulje til lukning af brønde</a:t>
            </a: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da-DK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var mulighed i en periode sidste år at få tilskud til sløjfning af brønde. Lukket 1. oktober 2023</a:t>
            </a:r>
            <a:endParaRPr lang="da-D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FB392E11-617C-E631-E811-4839C2CD21F3}"/>
              </a:ext>
            </a:extLst>
          </p:cNvPr>
          <p:cNvSpPr txBox="1"/>
          <p:nvPr/>
        </p:nvSpPr>
        <p:spPr>
          <a:xfrm>
            <a:off x="992221" y="408881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2. Bestyrelsens beretning</a:t>
            </a:r>
          </a:p>
        </p:txBody>
      </p:sp>
    </p:spTree>
    <p:extLst>
      <p:ext uri="{BB962C8B-B14F-4D97-AF65-F5344CB8AC3E}">
        <p14:creationId xmlns:p14="http://schemas.microsoft.com/office/powerpoint/2010/main" val="3414458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334FD-425D-4663-A547-CBB45189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753"/>
            <a:ext cx="10515600" cy="194452"/>
          </a:xfrm>
        </p:spPr>
        <p:txBody>
          <a:bodyPr>
            <a:normAutofit fontScale="90000"/>
          </a:bodyPr>
          <a:lstStyle/>
          <a:p>
            <a:pPr algn="ctr"/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ontaktudvalget for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andværker i </a:t>
            </a:r>
            <a:r>
              <a:rPr lang="da-DK" sz="1800" b="1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da-DK" sz="1800" dirty="0">
                <a:solidFill>
                  <a:srgbClr val="00B4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dense Kommune og omegn</a:t>
            </a:r>
            <a:b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D1B4B27-695C-4312-8334-886629412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2858"/>
            <a:ext cx="10515600" cy="588841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Kontrolprogram</a:t>
            </a: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har pr. januar 2024 fået nye kontrolprogrammer fra Odense Kommune.</a:t>
            </a: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den forbindelse har vi kontaktet Eurofins og </a:t>
            </a:r>
            <a:r>
              <a:rPr lang="da-DK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AgroLab</a:t>
            </a:r>
            <a:r>
              <a:rPr lang="da-DK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og bedt om nye prislister for medlemmer af KVO.</a:t>
            </a: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har modtaget nye priser fra Eurofins som er videresendt til medlemmerne. Vi har ikke fået svar fra </a:t>
            </a:r>
            <a:r>
              <a:rPr lang="da-DK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AgroLab</a:t>
            </a:r>
            <a:r>
              <a:rPr lang="da-DK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Større vandværker vil sikkert kunne opnå endnu lavere analysepriser.</a:t>
            </a: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FB392E11-617C-E631-E811-4839C2CD21F3}"/>
              </a:ext>
            </a:extLst>
          </p:cNvPr>
          <p:cNvSpPr txBox="1"/>
          <p:nvPr/>
        </p:nvSpPr>
        <p:spPr>
          <a:xfrm>
            <a:off x="992221" y="408881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2. Bestyrelsens beretning</a:t>
            </a:r>
          </a:p>
        </p:txBody>
      </p:sp>
    </p:spTree>
    <p:extLst>
      <p:ext uri="{BB962C8B-B14F-4D97-AF65-F5344CB8AC3E}">
        <p14:creationId xmlns:p14="http://schemas.microsoft.com/office/powerpoint/2010/main" val="1197920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2241</Words>
  <Application>Microsoft Office PowerPoint</Application>
  <PresentationFormat>Widescreen</PresentationFormat>
  <Paragraphs>585</Paragraphs>
  <Slides>26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26</vt:i4>
      </vt:variant>
    </vt:vector>
  </HeadingPairs>
  <TitlesOfParts>
    <vt:vector size="32" baseType="lpstr">
      <vt:lpstr>Aptos</vt:lpstr>
      <vt:lpstr>Aptos Display</vt:lpstr>
      <vt:lpstr>Arial</vt:lpstr>
      <vt:lpstr>Calibri</vt:lpstr>
      <vt:lpstr>Times New Roman</vt:lpstr>
      <vt:lpstr>Office-tema</vt:lpstr>
      <vt:lpstr>Velkommen til Repræsentantskabsmøde  i KVO 16. april 2024</vt:lpstr>
      <vt:lpstr>Kontaktudvalget for Vandværker i Odense Kommune og omegn </vt:lpstr>
      <vt:lpstr>Kontaktudvalget for Vandværker i Odense Kommune og omegn </vt:lpstr>
      <vt:lpstr>Kontaktudvalget for Vandværker i Odense Kommune og omegn </vt:lpstr>
      <vt:lpstr>Kontaktudvalget for Vandværker i Odense Kommune og omegn </vt:lpstr>
      <vt:lpstr>Kontaktudvalget for Vandværker i Odense Kommune og omegn </vt:lpstr>
      <vt:lpstr>Kontaktudvalget for Vandværker i Odense Kommune og omegn </vt:lpstr>
      <vt:lpstr>Kontaktudvalget for Vandværker i Odense Kommune og omegn </vt:lpstr>
      <vt:lpstr>Kontaktudvalget for Vandværker i Odense Kommune og omegn </vt:lpstr>
      <vt:lpstr>Kontaktudvalget for Vandværker i Odense Kommune og omegn </vt:lpstr>
      <vt:lpstr>Kontaktudvalget for Vandværker i Odense Kommune og omegn </vt:lpstr>
      <vt:lpstr>Kontaktudvalget for Vandværker i Odense Kommune og omegn </vt:lpstr>
      <vt:lpstr>Kontaktudvalget for Vandværker i Odense Kommune og omegn </vt:lpstr>
      <vt:lpstr>Kontaktudvalget for Vandværker i Odense Kommune og omegn </vt:lpstr>
      <vt:lpstr>Kontaktudvalget for Vandværker i Odense Kommune og omegn </vt:lpstr>
      <vt:lpstr>Kontaktudvalget for Vandværker i Odense Kommune og omegn </vt:lpstr>
      <vt:lpstr>Kontaktudvalget for Vandværker i Odense Kommune og omegn </vt:lpstr>
      <vt:lpstr>Kontaktudvalget for Vandværker i Odense Kommune og omegn </vt:lpstr>
      <vt:lpstr>Kontaktudvalget for Vandværker i Odense Kommune og omegn </vt:lpstr>
      <vt:lpstr>Kontaktudvalget for Vandværker i Odense Kommune og omegn </vt:lpstr>
      <vt:lpstr>Kontaktudvalget for Vandværker i Odense Kommune og omegn </vt:lpstr>
      <vt:lpstr>Kontaktudvalget for Vandværker i Odense Kommune og omegn </vt:lpstr>
      <vt:lpstr>Kontaktudvalget for Vandværker i Odense Kommune og omegn </vt:lpstr>
      <vt:lpstr>Kontaktudvalget for Vandværker i Odense Kommune og omegn </vt:lpstr>
      <vt:lpstr>Kontaktudvalget for Vandværker i Odense Kommune og omegn </vt:lpstr>
      <vt:lpstr>Kontaktudvalget for Vandværker i Odense Kommune og omegn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Repræsentantskabsmøde  i KVO 16. april 2024</dc:title>
  <dc:creator>Niels Andersen</dc:creator>
  <cp:lastModifiedBy>Niels Andersen</cp:lastModifiedBy>
  <cp:revision>53</cp:revision>
  <cp:lastPrinted>2024-04-15T17:56:22Z</cp:lastPrinted>
  <dcterms:created xsi:type="dcterms:W3CDTF">2024-04-02T18:40:41Z</dcterms:created>
  <dcterms:modified xsi:type="dcterms:W3CDTF">2024-04-15T17:58:55Z</dcterms:modified>
</cp:coreProperties>
</file>