
<file path=[Content_Types].xml><?xml version="1.0" encoding="utf-8"?>
<Types xmlns="http://schemas.openxmlformats.org/package/2006/content-types"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22"/>
  </p:notesMasterIdLst>
  <p:sldIdLst>
    <p:sldId id="256" r:id="rId4"/>
    <p:sldId id="292" r:id="rId5"/>
    <p:sldId id="293" r:id="rId6"/>
    <p:sldId id="279" r:id="rId7"/>
    <p:sldId id="262" r:id="rId8"/>
    <p:sldId id="284" r:id="rId9"/>
    <p:sldId id="285" r:id="rId10"/>
    <p:sldId id="286" r:id="rId11"/>
    <p:sldId id="287" r:id="rId12"/>
    <p:sldId id="288" r:id="rId13"/>
    <p:sldId id="290" r:id="rId14"/>
    <p:sldId id="278" r:id="rId15"/>
    <p:sldId id="295" r:id="rId16"/>
    <p:sldId id="289" r:id="rId17"/>
    <p:sldId id="282" r:id="rId18"/>
    <p:sldId id="283" r:id="rId19"/>
    <p:sldId id="296" r:id="rId20"/>
    <p:sldId id="294" r:id="rId21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62DD3B-F54A-4FFD-AC96-05876ECC0053}" v="2" dt="2023-04-25T10:01:26.1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84470" autoAdjust="0"/>
  </p:normalViewPr>
  <p:slideViewPr>
    <p:cSldViewPr>
      <p:cViewPr varScale="1">
        <p:scale>
          <a:sx n="144" d="100"/>
          <a:sy n="144" d="100"/>
        </p:scale>
        <p:origin x="150" y="4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2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Jensen | DIN Vandforsyning" userId="9d4ef958-66ec-4f9c-9879-1e1f7445354d" providerId="ADAL" clId="{4362DD3B-F54A-4FFD-AC96-05876ECC0053}"/>
    <pc:docChg chg="undo custSel addSld delSld modSld sldOrd">
      <pc:chgData name="Henning Jensen | DIN Vandforsyning" userId="9d4ef958-66ec-4f9c-9879-1e1f7445354d" providerId="ADAL" clId="{4362DD3B-F54A-4FFD-AC96-05876ECC0053}" dt="2023-04-25T12:34:57.417" v="81" actId="20577"/>
      <pc:docMkLst>
        <pc:docMk/>
      </pc:docMkLst>
      <pc:sldChg chg="modSp del mod ord">
        <pc:chgData name="Henning Jensen | DIN Vandforsyning" userId="9d4ef958-66ec-4f9c-9879-1e1f7445354d" providerId="ADAL" clId="{4362DD3B-F54A-4FFD-AC96-05876ECC0053}" dt="2023-04-25T10:01:59.198" v="56" actId="47"/>
        <pc:sldMkLst>
          <pc:docMk/>
          <pc:sldMk cId="533937775" sldId="291"/>
        </pc:sldMkLst>
        <pc:graphicFrameChg chg="modGraphic">
          <ac:chgData name="Henning Jensen | DIN Vandforsyning" userId="9d4ef958-66ec-4f9c-9879-1e1f7445354d" providerId="ADAL" clId="{4362DD3B-F54A-4FFD-AC96-05876ECC0053}" dt="2023-04-25T09:21:53.127" v="9" actId="14734"/>
          <ac:graphicFrameMkLst>
            <pc:docMk/>
            <pc:sldMk cId="533937775" sldId="291"/>
            <ac:graphicFrameMk id="4" creationId="{0AF27598-C231-4B3A-AFD6-89110D1FE041}"/>
          </ac:graphicFrameMkLst>
        </pc:graphicFrameChg>
      </pc:sldChg>
      <pc:sldChg chg="modSp mod">
        <pc:chgData name="Henning Jensen | DIN Vandforsyning" userId="9d4ef958-66ec-4f9c-9879-1e1f7445354d" providerId="ADAL" clId="{4362DD3B-F54A-4FFD-AC96-05876ECC0053}" dt="2023-04-25T12:34:57.417" v="81" actId="20577"/>
        <pc:sldMkLst>
          <pc:docMk/>
          <pc:sldMk cId="2071753587" sldId="292"/>
        </pc:sldMkLst>
        <pc:spChg chg="mod">
          <ac:chgData name="Henning Jensen | DIN Vandforsyning" userId="9d4ef958-66ec-4f9c-9879-1e1f7445354d" providerId="ADAL" clId="{4362DD3B-F54A-4FFD-AC96-05876ECC0053}" dt="2023-04-25T12:34:57.417" v="81" actId="20577"/>
          <ac:spMkLst>
            <pc:docMk/>
            <pc:sldMk cId="2071753587" sldId="292"/>
            <ac:spMk id="11" creationId="{82EF396F-F7D1-45E6-B276-892CE2562C08}"/>
          </ac:spMkLst>
        </pc:spChg>
      </pc:sldChg>
      <pc:sldChg chg="modSp mod">
        <pc:chgData name="Henning Jensen | DIN Vandforsyning" userId="9d4ef958-66ec-4f9c-9879-1e1f7445354d" providerId="ADAL" clId="{4362DD3B-F54A-4FFD-AC96-05876ECC0053}" dt="2023-04-25T10:03:01.779" v="58" actId="14100"/>
        <pc:sldMkLst>
          <pc:docMk/>
          <pc:sldMk cId="2105767247" sldId="294"/>
        </pc:sldMkLst>
        <pc:spChg chg="mod">
          <ac:chgData name="Henning Jensen | DIN Vandforsyning" userId="9d4ef958-66ec-4f9c-9879-1e1f7445354d" providerId="ADAL" clId="{4362DD3B-F54A-4FFD-AC96-05876ECC0053}" dt="2023-04-25T10:03:01.779" v="58" actId="14100"/>
          <ac:spMkLst>
            <pc:docMk/>
            <pc:sldMk cId="2105767247" sldId="294"/>
            <ac:spMk id="3" creationId="{770E72A5-B5FA-4B5F-8811-31DC907EC61C}"/>
          </ac:spMkLst>
        </pc:spChg>
      </pc:sldChg>
      <pc:sldChg chg="addSp delSp modSp new mod ord">
        <pc:chgData name="Henning Jensen | DIN Vandforsyning" userId="9d4ef958-66ec-4f9c-9879-1e1f7445354d" providerId="ADAL" clId="{4362DD3B-F54A-4FFD-AC96-05876ECC0053}" dt="2023-04-25T10:01:37.266" v="55" actId="14100"/>
        <pc:sldMkLst>
          <pc:docMk/>
          <pc:sldMk cId="3018793369" sldId="296"/>
        </pc:sldMkLst>
        <pc:spChg chg="add del">
          <ac:chgData name="Henning Jensen | DIN Vandforsyning" userId="9d4ef958-66ec-4f9c-9879-1e1f7445354d" providerId="ADAL" clId="{4362DD3B-F54A-4FFD-AC96-05876ECC0053}" dt="2023-04-25T09:23:55.321" v="15" actId="22"/>
          <ac:spMkLst>
            <pc:docMk/>
            <pc:sldMk cId="3018793369" sldId="296"/>
            <ac:spMk id="3" creationId="{A98A1CC1-FDE7-955A-A9FF-AEB4535DCFAF}"/>
          </ac:spMkLst>
        </pc:spChg>
        <pc:graphicFrameChg chg="add mod modGraphic">
          <ac:chgData name="Henning Jensen | DIN Vandforsyning" userId="9d4ef958-66ec-4f9c-9879-1e1f7445354d" providerId="ADAL" clId="{4362DD3B-F54A-4FFD-AC96-05876ECC0053}" dt="2023-04-25T10:01:37.266" v="55" actId="14100"/>
          <ac:graphicFrameMkLst>
            <pc:docMk/>
            <pc:sldMk cId="3018793369" sldId="296"/>
            <ac:graphicFrameMk id="5" creationId="{E8338FFC-4258-FD5B-F5CA-58B297DC8E67}"/>
          </ac:graphicFrameMkLst>
        </pc:graphicFrameChg>
        <pc:picChg chg="add del mod">
          <ac:chgData name="Henning Jensen | DIN Vandforsyning" userId="9d4ef958-66ec-4f9c-9879-1e1f7445354d" providerId="ADAL" clId="{4362DD3B-F54A-4FFD-AC96-05876ECC0053}" dt="2023-04-25T09:27:12.695" v="26" actId="478"/>
          <ac:picMkLst>
            <pc:docMk/>
            <pc:sldMk cId="3018793369" sldId="296"/>
            <ac:picMk id="4" creationId="{786D1075-1530-D7A5-97F7-A9353BD2E62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D9698-BC74-41E9-B84A-B0F365B0B19B}" type="datetimeFigureOut">
              <a:rPr lang="da-DK" smtClean="0"/>
              <a:pPr/>
              <a:t>25-04-2023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D9771-5239-45DF-B138-D314BC8B909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823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D9771-5239-45DF-B138-D314BC8B9094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623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9771-5239-45DF-B138-D314BC8B9094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9343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C894-3413-4A4E-9094-DFE8C2CC0CF9}" type="datetimeFigureOut">
              <a:rPr lang="da-DK" smtClean="0"/>
              <a:pPr/>
              <a:t>25-04-2023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08D7-A7A5-479A-950B-E047FFE3D16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C894-3413-4A4E-9094-DFE8C2CC0CF9}" type="datetimeFigureOut">
              <a:rPr lang="da-DK" smtClean="0"/>
              <a:pPr/>
              <a:t>25-04-2023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08D7-A7A5-479A-950B-E047FFE3D16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C894-3413-4A4E-9094-DFE8C2CC0CF9}" type="datetimeFigureOut">
              <a:rPr lang="da-DK" smtClean="0"/>
              <a:pPr/>
              <a:t>25-04-2023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08D7-A7A5-479A-950B-E047FFE3D16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C894-3413-4A4E-9094-DFE8C2CC0CF9}" type="datetimeFigureOut">
              <a:rPr lang="da-DK" smtClean="0"/>
              <a:pPr/>
              <a:t>25-04-2023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08D7-A7A5-479A-950B-E047FFE3D16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C894-3413-4A4E-9094-DFE8C2CC0CF9}" type="datetimeFigureOut">
              <a:rPr lang="da-DK" smtClean="0"/>
              <a:pPr/>
              <a:t>25-04-2023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08D7-A7A5-479A-950B-E047FFE3D16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C894-3413-4A4E-9094-DFE8C2CC0CF9}" type="datetimeFigureOut">
              <a:rPr lang="da-DK" smtClean="0"/>
              <a:pPr/>
              <a:t>25-04-2023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08D7-A7A5-479A-950B-E047FFE3D16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C894-3413-4A4E-9094-DFE8C2CC0CF9}" type="datetimeFigureOut">
              <a:rPr lang="da-DK" smtClean="0"/>
              <a:pPr/>
              <a:t>25-04-2023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08D7-A7A5-479A-950B-E047FFE3D16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C894-3413-4A4E-9094-DFE8C2CC0CF9}" type="datetimeFigureOut">
              <a:rPr lang="da-DK" smtClean="0"/>
              <a:pPr/>
              <a:t>25-04-2023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08D7-A7A5-479A-950B-E047FFE3D16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C894-3413-4A4E-9094-DFE8C2CC0CF9}" type="datetimeFigureOut">
              <a:rPr lang="da-DK" smtClean="0"/>
              <a:pPr/>
              <a:t>25-04-2023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08D7-A7A5-479A-950B-E047FFE3D16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C894-3413-4A4E-9094-DFE8C2CC0CF9}" type="datetimeFigureOut">
              <a:rPr lang="da-DK" smtClean="0"/>
              <a:pPr/>
              <a:t>25-04-2023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08D7-A7A5-479A-950B-E047FFE3D16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FC894-3413-4A4E-9094-DFE8C2CC0CF9}" type="datetimeFigureOut">
              <a:rPr lang="da-DK" smtClean="0"/>
              <a:pPr/>
              <a:t>25-04-2023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E08D7-A7A5-479A-950B-E047FFE3D16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FC894-3413-4A4E-9094-DFE8C2CC0CF9}" type="datetimeFigureOut">
              <a:rPr lang="da-DK" smtClean="0"/>
              <a:pPr/>
              <a:t>25-04-2023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08D7-A7A5-479A-950B-E047FFE3D16E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vodense.d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09800" y="2130426"/>
            <a:ext cx="7772400" cy="4250903"/>
          </a:xfrm>
        </p:spPr>
        <p:txBody>
          <a:bodyPr>
            <a:normAutofit fontScale="90000"/>
          </a:bodyPr>
          <a:lstStyle/>
          <a:p>
            <a:pPr hangingPunct="0"/>
            <a:r>
              <a:rPr lang="da-DK" b="1" u="sng" dirty="0"/>
              <a:t>Repræsentantskabsmøde i KVO </a:t>
            </a:r>
            <a:br>
              <a:rPr lang="da-DK" b="1" u="sng" dirty="0"/>
            </a:br>
            <a:br>
              <a:rPr lang="da-DK" dirty="0"/>
            </a:br>
            <a:r>
              <a:rPr lang="da-DK" sz="2700" b="1" u="sng" dirty="0">
                <a:latin typeface="Times New Roman" panose="02020603050405020304" pitchFamily="18" charset="0"/>
              </a:rPr>
              <a:t>On</a:t>
            </a:r>
            <a:r>
              <a:rPr lang="da-DK" sz="27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sdag den 26. april 2023 kl. 18:00 på VCS. Vandværksvej 7).</a:t>
            </a:r>
            <a:br>
              <a:rPr lang="da-DK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da-DK" sz="2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da-DK" b="1" u="sng" dirty="0"/>
            </a:br>
            <a:br>
              <a:rPr lang="da-DK" b="1" u="sng" dirty="0"/>
            </a:br>
            <a:br>
              <a:rPr lang="da-DK" b="1" u="sng" dirty="0"/>
            </a:br>
            <a:endParaRPr lang="da-D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7F39321-8A80-44B9-8F41-55193030D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</a:t>
            </a: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 til repræsentanter fra Odense Kommune, Eva Fischer Nielsen, Richard Jensen og Birgitte Larsen for godt samarbejde gennem året. </a:t>
            </a:r>
            <a:endParaRPr lang="da-DK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da-D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Til sidst vil jeg takke bestyrelsen og også medlemmerne for godt samarbejde gennem året.</a:t>
            </a:r>
            <a:endParaRPr lang="da-DK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da-DK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da-DK" dirty="0"/>
          </a:p>
        </p:txBody>
      </p:sp>
      <p:sp>
        <p:nvSpPr>
          <p:cNvPr id="2" name="Opadgående pil 4">
            <a:hlinkClick r:id="rId2" action="ppaction://hlinksldjump"/>
            <a:extLst>
              <a:ext uri="{FF2B5EF4-FFF2-40B4-BE49-F238E27FC236}">
                <a16:creationId xmlns:a16="http://schemas.microsoft.com/office/drawing/2014/main" id="{B6291A75-CFF9-DFC6-4957-5E25B4FE10A1}"/>
              </a:ext>
            </a:extLst>
          </p:cNvPr>
          <p:cNvSpPr/>
          <p:nvPr/>
        </p:nvSpPr>
        <p:spPr>
          <a:xfrm>
            <a:off x="11582400" y="5517232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7269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A021DAF7-EEDA-4BF4-92DF-E94500415A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868674"/>
              </p:ext>
            </p:extLst>
          </p:nvPr>
        </p:nvGraphicFramePr>
        <p:xfrm>
          <a:off x="335360" y="1"/>
          <a:ext cx="10873209" cy="1193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1521">
                  <a:extLst>
                    <a:ext uri="{9D8B030D-6E8A-4147-A177-3AD203B41FA5}">
                      <a16:colId xmlns:a16="http://schemas.microsoft.com/office/drawing/2014/main" val="1762958680"/>
                    </a:ext>
                  </a:extLst>
                </a:gridCol>
                <a:gridCol w="1679602">
                  <a:extLst>
                    <a:ext uri="{9D8B030D-6E8A-4147-A177-3AD203B41FA5}">
                      <a16:colId xmlns:a16="http://schemas.microsoft.com/office/drawing/2014/main" val="1414798224"/>
                    </a:ext>
                  </a:extLst>
                </a:gridCol>
                <a:gridCol w="1131521">
                  <a:extLst>
                    <a:ext uri="{9D8B030D-6E8A-4147-A177-3AD203B41FA5}">
                      <a16:colId xmlns:a16="http://schemas.microsoft.com/office/drawing/2014/main" val="44186137"/>
                    </a:ext>
                  </a:extLst>
                </a:gridCol>
                <a:gridCol w="1131521">
                  <a:extLst>
                    <a:ext uri="{9D8B030D-6E8A-4147-A177-3AD203B41FA5}">
                      <a16:colId xmlns:a16="http://schemas.microsoft.com/office/drawing/2014/main" val="2166382508"/>
                    </a:ext>
                  </a:extLst>
                </a:gridCol>
                <a:gridCol w="1962481">
                  <a:extLst>
                    <a:ext uri="{9D8B030D-6E8A-4147-A177-3AD203B41FA5}">
                      <a16:colId xmlns:a16="http://schemas.microsoft.com/office/drawing/2014/main" val="1129004654"/>
                    </a:ext>
                  </a:extLst>
                </a:gridCol>
                <a:gridCol w="1573521">
                  <a:extLst>
                    <a:ext uri="{9D8B030D-6E8A-4147-A177-3AD203B41FA5}">
                      <a16:colId xmlns:a16="http://schemas.microsoft.com/office/drawing/2014/main" val="451716549"/>
                    </a:ext>
                  </a:extLst>
                </a:gridCol>
                <a:gridCol w="1131521">
                  <a:extLst>
                    <a:ext uri="{9D8B030D-6E8A-4147-A177-3AD203B41FA5}">
                      <a16:colId xmlns:a16="http://schemas.microsoft.com/office/drawing/2014/main" val="859469862"/>
                    </a:ext>
                  </a:extLst>
                </a:gridCol>
                <a:gridCol w="1131521">
                  <a:extLst>
                    <a:ext uri="{9D8B030D-6E8A-4147-A177-3AD203B41FA5}">
                      <a16:colId xmlns:a16="http://schemas.microsoft.com/office/drawing/2014/main" val="3248237073"/>
                    </a:ext>
                  </a:extLst>
                </a:gridCol>
              </a:tblGrid>
              <a:tr h="902003">
                <a:tc gridSpan="8">
                  <a:txBody>
                    <a:bodyPr/>
                    <a:lstStyle/>
                    <a:p>
                      <a:pPr algn="l" fontAlgn="b"/>
                      <a:r>
                        <a:rPr lang="da-DK" sz="2400" b="1" u="none" strike="noStrike" dirty="0">
                          <a:effectLst/>
                        </a:rPr>
                        <a:t>Regnskab for Kontaktudvalget for Vandværker i Odense Kommune og omegn </a:t>
                      </a:r>
                      <a:endParaRPr lang="da-D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66421"/>
                  </a:ext>
                </a:extLst>
              </a:tr>
              <a:tr h="291911"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8983968"/>
                  </a:ext>
                </a:extLst>
              </a:tr>
            </a:tbl>
          </a:graphicData>
        </a:graphic>
      </p:graphicFrame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C7FA8AB2-3D95-BAA2-05B1-BED50AA7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272926"/>
              </p:ext>
            </p:extLst>
          </p:nvPr>
        </p:nvGraphicFramePr>
        <p:xfrm>
          <a:off x="479376" y="1193914"/>
          <a:ext cx="10153127" cy="4323320"/>
        </p:xfrm>
        <a:graphic>
          <a:graphicData uri="http://schemas.openxmlformats.org/drawingml/2006/table">
            <a:tbl>
              <a:tblPr/>
              <a:tblGrid>
                <a:gridCol w="2015243">
                  <a:extLst>
                    <a:ext uri="{9D8B030D-6E8A-4147-A177-3AD203B41FA5}">
                      <a16:colId xmlns:a16="http://schemas.microsoft.com/office/drawing/2014/main" val="4102642772"/>
                    </a:ext>
                  </a:extLst>
                </a:gridCol>
                <a:gridCol w="1584503">
                  <a:extLst>
                    <a:ext uri="{9D8B030D-6E8A-4147-A177-3AD203B41FA5}">
                      <a16:colId xmlns:a16="http://schemas.microsoft.com/office/drawing/2014/main" val="5610209"/>
                    </a:ext>
                  </a:extLst>
                </a:gridCol>
                <a:gridCol w="984545">
                  <a:extLst>
                    <a:ext uri="{9D8B030D-6E8A-4147-A177-3AD203B41FA5}">
                      <a16:colId xmlns:a16="http://schemas.microsoft.com/office/drawing/2014/main" val="1267405810"/>
                    </a:ext>
                  </a:extLst>
                </a:gridCol>
                <a:gridCol w="984545">
                  <a:extLst>
                    <a:ext uri="{9D8B030D-6E8A-4147-A177-3AD203B41FA5}">
                      <a16:colId xmlns:a16="http://schemas.microsoft.com/office/drawing/2014/main" val="1012195105"/>
                    </a:ext>
                  </a:extLst>
                </a:gridCol>
                <a:gridCol w="2015243">
                  <a:extLst>
                    <a:ext uri="{9D8B030D-6E8A-4147-A177-3AD203B41FA5}">
                      <a16:colId xmlns:a16="http://schemas.microsoft.com/office/drawing/2014/main" val="2939846872"/>
                    </a:ext>
                  </a:extLst>
                </a:gridCol>
                <a:gridCol w="1584503">
                  <a:extLst>
                    <a:ext uri="{9D8B030D-6E8A-4147-A177-3AD203B41FA5}">
                      <a16:colId xmlns:a16="http://schemas.microsoft.com/office/drawing/2014/main" val="834317101"/>
                    </a:ext>
                  </a:extLst>
                </a:gridCol>
                <a:gridCol w="984545">
                  <a:extLst>
                    <a:ext uri="{9D8B030D-6E8A-4147-A177-3AD203B41FA5}">
                      <a16:colId xmlns:a16="http://schemas.microsoft.com/office/drawing/2014/main" val="1177008062"/>
                    </a:ext>
                  </a:extLst>
                </a:gridCol>
              </a:tblGrid>
              <a:tr h="351775">
                <a:tc gridSpan="3">
                  <a:txBody>
                    <a:bodyPr/>
                    <a:lstStyle/>
                    <a:p>
                      <a:pPr algn="l" fontAlgn="b"/>
                      <a:r>
                        <a:rPr lang="da-DK" sz="16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Driftregnskab for perioden 1/1-31/12-2022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007243"/>
                  </a:ext>
                </a:extLst>
              </a:tr>
              <a:tr h="351775"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253137"/>
                  </a:ext>
                </a:extLst>
              </a:tr>
              <a:tr h="351775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Udgifter: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Indtægter: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542019"/>
                  </a:ext>
                </a:extLst>
              </a:tr>
              <a:tr h="351775"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159702"/>
                  </a:ext>
                </a:extLst>
              </a:tr>
              <a:tr h="636714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Møder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3.149,48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13,22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289311"/>
                  </a:ext>
                </a:extLst>
              </a:tr>
              <a:tr h="636714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Hosting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60,00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Kontingent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5.500,00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773341"/>
                  </a:ext>
                </a:extLst>
              </a:tr>
              <a:tr h="636714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32,88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Driftsunderskud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(2.270,86)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50959"/>
                  </a:ext>
                </a:extLst>
              </a:tr>
              <a:tr h="636714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alt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3.242,36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3.242,36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1900786"/>
                  </a:ext>
                </a:extLst>
              </a:tr>
              <a:tr h="369364"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418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734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0882FEC3-52B5-44CB-8629-15E37A7ECF55}"/>
              </a:ext>
            </a:extLst>
          </p:cNvPr>
          <p:cNvSpPr txBox="1"/>
          <p:nvPr/>
        </p:nvSpPr>
        <p:spPr>
          <a:xfrm>
            <a:off x="0" y="0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2400" b="1" strike="noStrike" dirty="0">
                <a:effectLst/>
              </a:rPr>
              <a:t>Regnskab for Kontaktudvalget for Vandværker i Odense Kommune og omegn </a:t>
            </a:r>
          </a:p>
          <a:p>
            <a:pPr marL="0" marR="0" lvl="0" indent="0" algn="ctr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2400" b="1" strike="noStrike" dirty="0">
                <a:effectLst/>
              </a:rPr>
              <a:t>Driftsregnskab for perioden 1/1-31/12-2022</a:t>
            </a:r>
            <a:endParaRPr lang="da-DK" sz="2400" b="1" i="0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"/>
            <a:endParaRPr lang="da-DK" sz="1800" b="1" i="0" u="sng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da-DK" dirty="0"/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19F501A6-0A28-FEFE-C789-7CE8EFBE8B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923045"/>
              </p:ext>
            </p:extLst>
          </p:nvPr>
        </p:nvGraphicFramePr>
        <p:xfrm>
          <a:off x="911424" y="980728"/>
          <a:ext cx="9793089" cy="6759461"/>
        </p:xfrm>
        <a:graphic>
          <a:graphicData uri="http://schemas.openxmlformats.org/drawingml/2006/table">
            <a:tbl>
              <a:tblPr/>
              <a:tblGrid>
                <a:gridCol w="1135670">
                  <a:extLst>
                    <a:ext uri="{9D8B030D-6E8A-4147-A177-3AD203B41FA5}">
                      <a16:colId xmlns:a16="http://schemas.microsoft.com/office/drawing/2014/main" val="2880165216"/>
                    </a:ext>
                  </a:extLst>
                </a:gridCol>
                <a:gridCol w="5266871">
                  <a:extLst>
                    <a:ext uri="{9D8B030D-6E8A-4147-A177-3AD203B41FA5}">
                      <a16:colId xmlns:a16="http://schemas.microsoft.com/office/drawing/2014/main" val="31536971"/>
                    </a:ext>
                  </a:extLst>
                </a:gridCol>
                <a:gridCol w="1695274">
                  <a:extLst>
                    <a:ext uri="{9D8B030D-6E8A-4147-A177-3AD203B41FA5}">
                      <a16:colId xmlns:a16="http://schemas.microsoft.com/office/drawing/2014/main" val="2357685737"/>
                    </a:ext>
                  </a:extLst>
                </a:gridCol>
                <a:gridCol w="1695274">
                  <a:extLst>
                    <a:ext uri="{9D8B030D-6E8A-4147-A177-3AD203B41FA5}">
                      <a16:colId xmlns:a16="http://schemas.microsoft.com/office/drawing/2014/main" val="4130867931"/>
                    </a:ext>
                  </a:extLst>
                </a:gridCol>
              </a:tblGrid>
              <a:tr h="232880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Poster </a:t>
                      </a:r>
                    </a:p>
                  </a:txBody>
                  <a:tcPr marL="9136" marR="9136" marT="91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36" marR="9136" marT="91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36" marR="9136" marT="91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36" marR="9136" marT="91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1139407"/>
                  </a:ext>
                </a:extLst>
              </a:tr>
              <a:tr h="291717"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36" marR="9136" marT="91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36" marR="9136" marT="91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Bank 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183759"/>
                  </a:ext>
                </a:extLst>
              </a:tr>
              <a:tr h="221605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Dato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Debet 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Kredit 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388744"/>
                  </a:ext>
                </a:extLst>
              </a:tr>
              <a:tr h="417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01-01-2022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Åbningssaldo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5.895,15 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353777"/>
                  </a:ext>
                </a:extLst>
              </a:tr>
              <a:tr h="417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01-02-2022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Faktura 253 Næsby Vandværk - Møde den 20.01.22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375,00 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8151"/>
                  </a:ext>
                </a:extLst>
              </a:tr>
              <a:tr h="417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31-03-2022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Kreditrente 31.12.21-31.03.22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14,54 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287454"/>
                  </a:ext>
                </a:extLst>
              </a:tr>
              <a:tr h="417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30-06-2022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Faktura 4196 VandCenter Syd - Møde 28.04.22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2.234,48 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968806"/>
                  </a:ext>
                </a:extLst>
              </a:tr>
              <a:tr h="417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30-06-2022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Kreditrente 31.03.22-30.06.22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14,17 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744270"/>
                  </a:ext>
                </a:extLst>
              </a:tr>
              <a:tr h="417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22-08-2022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Faktura 1754143 DK Hostmaster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60,00 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01706"/>
                  </a:ext>
                </a:extLst>
              </a:tr>
              <a:tr h="417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23-09-2022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Faktura 272 Næsby Vandværk - Møde 07.09.22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540,00 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841674"/>
                  </a:ext>
                </a:extLst>
              </a:tr>
              <a:tr h="417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28-09-2022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Davinde Vandværk  - kontingent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500,00 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732080"/>
                  </a:ext>
                </a:extLst>
              </a:tr>
              <a:tr h="417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29-09-2022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VandCenter Syd - kontingent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500,00 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859799"/>
                  </a:ext>
                </a:extLst>
              </a:tr>
              <a:tr h="417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30-09-2022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Bellinge Vandværk - kontingent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500,00 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273940"/>
                  </a:ext>
                </a:extLst>
              </a:tr>
              <a:tr h="417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30-09-2022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Tarup Vandværk - kontingent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500,00 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56444"/>
                  </a:ext>
                </a:extLst>
              </a:tr>
              <a:tr h="417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30-09-2022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Kreditrente 30.06.22-30.09.22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4,17 </a:t>
                      </a:r>
                    </a:p>
                  </a:txBody>
                  <a:tcPr marL="9136" marR="9136" marT="91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737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354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dsholder til indhold 6">
            <a:extLst>
              <a:ext uri="{FF2B5EF4-FFF2-40B4-BE49-F238E27FC236}">
                <a16:creationId xmlns:a16="http://schemas.microsoft.com/office/drawing/2014/main" id="{A8779D6B-1726-0475-3529-779BDE4EDF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920129"/>
              </p:ext>
            </p:extLst>
          </p:nvPr>
        </p:nvGraphicFramePr>
        <p:xfrm>
          <a:off x="1415480" y="332656"/>
          <a:ext cx="9361039" cy="6281285"/>
        </p:xfrm>
        <a:graphic>
          <a:graphicData uri="http://schemas.openxmlformats.org/drawingml/2006/table">
            <a:tbl>
              <a:tblPr/>
              <a:tblGrid>
                <a:gridCol w="1224136">
                  <a:extLst>
                    <a:ext uri="{9D8B030D-6E8A-4147-A177-3AD203B41FA5}">
                      <a16:colId xmlns:a16="http://schemas.microsoft.com/office/drawing/2014/main" val="3979092804"/>
                    </a:ext>
                  </a:extLst>
                </a:gridCol>
                <a:gridCol w="4895939">
                  <a:extLst>
                    <a:ext uri="{9D8B030D-6E8A-4147-A177-3AD203B41FA5}">
                      <a16:colId xmlns:a16="http://schemas.microsoft.com/office/drawing/2014/main" val="2376965672"/>
                    </a:ext>
                  </a:extLst>
                </a:gridCol>
                <a:gridCol w="1620482">
                  <a:extLst>
                    <a:ext uri="{9D8B030D-6E8A-4147-A177-3AD203B41FA5}">
                      <a16:colId xmlns:a16="http://schemas.microsoft.com/office/drawing/2014/main" val="2300301767"/>
                    </a:ext>
                  </a:extLst>
                </a:gridCol>
                <a:gridCol w="1620482">
                  <a:extLst>
                    <a:ext uri="{9D8B030D-6E8A-4147-A177-3AD203B41FA5}">
                      <a16:colId xmlns:a16="http://schemas.microsoft.com/office/drawing/2014/main" val="368053532"/>
                    </a:ext>
                  </a:extLst>
                </a:gridCol>
              </a:tblGrid>
              <a:tr h="473943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03-10-2022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Søhus Vandværk - kontingent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500,00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756381"/>
                  </a:ext>
                </a:extLst>
              </a:tr>
              <a:tr h="473943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11-10-2022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Højby Vandværk - kontingent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500,00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851212"/>
                  </a:ext>
                </a:extLst>
              </a:tr>
              <a:tr h="473943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17-10-2022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Fangel Vandværk - kontingent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500,00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981163"/>
                  </a:ext>
                </a:extLst>
              </a:tr>
              <a:tr h="473943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14-11-2022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Allesø Vandværk - kontingent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500,00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673375"/>
                  </a:ext>
                </a:extLst>
              </a:tr>
              <a:tr h="473943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14-11-2022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Fraugde-OverHolluf Vandværk - kontingent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500,00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485867"/>
                  </a:ext>
                </a:extLst>
              </a:tr>
              <a:tr h="473943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14-11-2022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Næsby Vandværk - kontingent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500,00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776556"/>
                  </a:ext>
                </a:extLst>
              </a:tr>
              <a:tr h="473943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15-11-2022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Brandekilde Vandværk - kontingent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500,00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8258792"/>
                  </a:ext>
                </a:extLst>
              </a:tr>
              <a:tr h="473943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31-12-2022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Kreditrente 30.09.22-31.12.22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13,22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057748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409146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149907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720897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914995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889865"/>
                  </a:ext>
                </a:extLst>
              </a:tr>
              <a:tr h="473943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alt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11.408,37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3.242,36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14500"/>
                  </a:ext>
                </a:extLst>
              </a:tr>
              <a:tr h="473943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8.166,01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474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498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A912EF45-05FF-D6D4-5988-9C638732DA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17259"/>
              </p:ext>
            </p:extLst>
          </p:nvPr>
        </p:nvGraphicFramePr>
        <p:xfrm>
          <a:off x="1055440" y="980728"/>
          <a:ext cx="9577063" cy="4536504"/>
        </p:xfrm>
        <a:graphic>
          <a:graphicData uri="http://schemas.openxmlformats.org/drawingml/2006/table">
            <a:tbl>
              <a:tblPr/>
              <a:tblGrid>
                <a:gridCol w="2072888">
                  <a:extLst>
                    <a:ext uri="{9D8B030D-6E8A-4147-A177-3AD203B41FA5}">
                      <a16:colId xmlns:a16="http://schemas.microsoft.com/office/drawing/2014/main" val="3328278529"/>
                    </a:ext>
                  </a:extLst>
                </a:gridCol>
                <a:gridCol w="1606890">
                  <a:extLst>
                    <a:ext uri="{9D8B030D-6E8A-4147-A177-3AD203B41FA5}">
                      <a16:colId xmlns:a16="http://schemas.microsoft.com/office/drawing/2014/main" val="4289652677"/>
                    </a:ext>
                  </a:extLst>
                </a:gridCol>
                <a:gridCol w="1028409">
                  <a:extLst>
                    <a:ext uri="{9D8B030D-6E8A-4147-A177-3AD203B41FA5}">
                      <a16:colId xmlns:a16="http://schemas.microsoft.com/office/drawing/2014/main" val="1756229474"/>
                    </a:ext>
                  </a:extLst>
                </a:gridCol>
                <a:gridCol w="2185370">
                  <a:extLst>
                    <a:ext uri="{9D8B030D-6E8A-4147-A177-3AD203B41FA5}">
                      <a16:colId xmlns:a16="http://schemas.microsoft.com/office/drawing/2014/main" val="2924876794"/>
                    </a:ext>
                  </a:extLst>
                </a:gridCol>
                <a:gridCol w="1028409">
                  <a:extLst>
                    <a:ext uri="{9D8B030D-6E8A-4147-A177-3AD203B41FA5}">
                      <a16:colId xmlns:a16="http://schemas.microsoft.com/office/drawing/2014/main" val="3987584551"/>
                    </a:ext>
                  </a:extLst>
                </a:gridCol>
                <a:gridCol w="1655097">
                  <a:extLst>
                    <a:ext uri="{9D8B030D-6E8A-4147-A177-3AD203B41FA5}">
                      <a16:colId xmlns:a16="http://schemas.microsoft.com/office/drawing/2014/main" val="652407747"/>
                    </a:ext>
                  </a:extLst>
                </a:gridCol>
              </a:tblGrid>
              <a:tr h="4271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16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Balance 31. december 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420073"/>
                  </a:ext>
                </a:extLst>
              </a:tr>
              <a:tr h="427166"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6435765"/>
                  </a:ext>
                </a:extLst>
              </a:tr>
              <a:tr h="427166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AKTIVER: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PASSIVER: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0357081"/>
                  </a:ext>
                </a:extLst>
              </a:tr>
              <a:tr h="427166"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00620"/>
                  </a:ext>
                </a:extLst>
              </a:tr>
              <a:tr h="773171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Bankbeholdning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8.166,01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Egenkapital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5.895,15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4131016"/>
                  </a:ext>
                </a:extLst>
              </a:tr>
              <a:tr h="427166"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507383"/>
                  </a:ext>
                </a:extLst>
              </a:tr>
              <a:tr h="427166"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Driftsunderskud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2.270,86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7943651"/>
                  </a:ext>
                </a:extLst>
              </a:tr>
              <a:tr h="427166"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403977"/>
                  </a:ext>
                </a:extLst>
              </a:tr>
              <a:tr h="773171"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Aktiver i alt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8.166,01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Passiver i alt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8.166,01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6836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082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padgående pil 4">
            <a:hlinkClick r:id="rId2" action="ppaction://hlinksldjump"/>
          </p:cNvPr>
          <p:cNvSpPr/>
          <p:nvPr/>
        </p:nvSpPr>
        <p:spPr>
          <a:xfrm>
            <a:off x="11582400" y="5517232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043737F0-DBEF-41EF-95BF-A5E7615052AF}"/>
              </a:ext>
            </a:extLst>
          </p:cNvPr>
          <p:cNvSpPr txBox="1"/>
          <p:nvPr/>
        </p:nvSpPr>
        <p:spPr>
          <a:xfrm>
            <a:off x="3047495" y="355313"/>
            <a:ext cx="6094990" cy="61504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>
              <a:spcBef>
                <a:spcPts val="600"/>
              </a:spcBef>
              <a:spcAft>
                <a:spcPts val="500"/>
              </a:spcAft>
            </a:pPr>
            <a:r>
              <a:rPr lang="da-DK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Jeg har udført revision af årsregnskab for KVO kontaktudvalg for vandværker i Odense kommune og omegn for regnskab 1 januar og til 31 december 2022 der omfatter bilag, bankudskrift, resultatopgørelse og balance.</a:t>
            </a:r>
            <a:endParaRPr lang="da-DK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Bef>
                <a:spcPts val="600"/>
              </a:spcBef>
              <a:spcAft>
                <a:spcPts val="500"/>
              </a:spcAft>
            </a:pPr>
            <a:r>
              <a:rPr lang="da-DK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da-DK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Bef>
                <a:spcPts val="600"/>
              </a:spcBef>
              <a:spcAft>
                <a:spcPts val="500"/>
              </a:spcAft>
            </a:pPr>
            <a:r>
              <a:rPr lang="da-DK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Konklusion.</a:t>
            </a:r>
            <a:endParaRPr lang="da-DK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Bef>
                <a:spcPts val="600"/>
              </a:spcBef>
              <a:spcAft>
                <a:spcPts val="500"/>
              </a:spcAft>
            </a:pPr>
            <a:r>
              <a:rPr lang="da-DK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Ved det udførte revision er jeg ikke blevet bekendt med forhold, der giver mig grund til ikke at mene at årsregnskabet ikke er et retvisende  billede af kvo</a:t>
            </a:r>
            <a:r>
              <a:rPr lang="da-DK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da-DK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aktiver og passiver og finansielle stilling per 20 april 2023</a:t>
            </a:r>
            <a:endParaRPr lang="da-DK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Bef>
                <a:spcPts val="600"/>
              </a:spcBef>
              <a:spcAft>
                <a:spcPts val="500"/>
              </a:spcAft>
            </a:pPr>
            <a:r>
              <a:rPr lang="da-DK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da-DK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Bef>
                <a:spcPts val="600"/>
              </a:spcBef>
              <a:spcAft>
                <a:spcPts val="500"/>
              </a:spcAft>
            </a:pPr>
            <a:r>
              <a:rPr lang="da-DK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da-DK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Bef>
                <a:spcPts val="600"/>
              </a:spcBef>
              <a:spcAft>
                <a:spcPts val="500"/>
              </a:spcAft>
            </a:pPr>
            <a:r>
              <a:rPr lang="da-DK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Odense den 20 april 2023</a:t>
            </a:r>
            <a:endParaRPr lang="da-DK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Bef>
                <a:spcPts val="600"/>
              </a:spcBef>
              <a:spcAft>
                <a:spcPts val="500"/>
              </a:spcAft>
            </a:pPr>
            <a:r>
              <a:rPr lang="da-DK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da-DK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Bef>
                <a:spcPts val="600"/>
              </a:spcBef>
              <a:spcAft>
                <a:spcPts val="500"/>
              </a:spcAft>
            </a:pPr>
            <a:r>
              <a:rPr lang="da-DK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Aksel Snerling</a:t>
            </a:r>
            <a:endParaRPr lang="da-DK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Bef>
                <a:spcPts val="600"/>
              </a:spcBef>
              <a:spcAft>
                <a:spcPts val="500"/>
              </a:spcAft>
            </a:pPr>
            <a:r>
              <a:rPr lang="da-DK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Søhusvandværk</a:t>
            </a:r>
            <a:endParaRPr lang="da-DK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Bef>
                <a:spcPts val="600"/>
              </a:spcBef>
              <a:spcAft>
                <a:spcPts val="500"/>
              </a:spcAft>
            </a:pPr>
            <a:r>
              <a:rPr lang="da-DK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78261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Valg til bestyrelsen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4445" indent="97155"/>
            <a:r>
              <a:rPr lang="da-DK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Claus Orthmann Andersen</a:t>
            </a:r>
            <a:r>
              <a:rPr lang="da-DK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da-DK" sz="24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274445" indent="97155"/>
            <a:r>
              <a:rPr lang="da-DK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Henrik Uhd Markussen.</a:t>
            </a:r>
            <a:endParaRPr lang="da-DK" sz="24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274445" indent="97155"/>
            <a:r>
              <a:rPr lang="da-DK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Henning Jensen. </a:t>
            </a:r>
            <a:r>
              <a:rPr lang="da-DK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(Genopstiller ikke)</a:t>
            </a:r>
            <a:endParaRPr lang="da-DK" sz="2400" b="1" dirty="0">
              <a:solidFill>
                <a:srgbClr val="FF0000"/>
              </a:solidFill>
            </a:endParaRPr>
          </a:p>
          <a:p>
            <a:pPr marL="114300" indent="0" algn="just" hangingPunct="0">
              <a:buNone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da-DK" sz="2400" b="1" dirty="0"/>
          </a:p>
          <a:p>
            <a:pPr marL="457200" algn="just" hangingPunct="0"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da-DK" sz="2400" b="1" dirty="0"/>
          </a:p>
          <a:p>
            <a:pPr marL="114300" indent="0" algn="just" hangingPunct="0">
              <a:buNone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b="1" dirty="0"/>
              <a:t>				Revisor :</a:t>
            </a:r>
            <a:r>
              <a:rPr lang="da-DK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Aksel Snerling, Søhus Vandværk</a:t>
            </a:r>
          </a:p>
          <a:p>
            <a:pPr marL="0" indent="0">
              <a:buNone/>
            </a:pPr>
            <a:r>
              <a:rPr lang="da-DK" sz="2400" b="1" dirty="0"/>
              <a:t> 	       Revisor suppleant: </a:t>
            </a:r>
            <a:r>
              <a:rPr lang="da-DK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 Jespersen, Fangel Vandværk</a:t>
            </a:r>
          </a:p>
          <a:p>
            <a:endParaRPr lang="da-DK" sz="1600" dirty="0"/>
          </a:p>
        </p:txBody>
      </p:sp>
      <p:sp>
        <p:nvSpPr>
          <p:cNvPr id="6" name="Opadgående pil 5">
            <a:hlinkClick r:id="rId2" action="ppaction://hlinksldjump"/>
          </p:cNvPr>
          <p:cNvSpPr/>
          <p:nvPr/>
        </p:nvSpPr>
        <p:spPr>
          <a:xfrm>
            <a:off x="11644555" y="5733256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6109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E8338FFC-4258-FD5B-F5CA-58B297DC8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467630"/>
              </p:ext>
            </p:extLst>
          </p:nvPr>
        </p:nvGraphicFramePr>
        <p:xfrm>
          <a:off x="191344" y="404664"/>
          <a:ext cx="11737312" cy="6192694"/>
        </p:xfrm>
        <a:graphic>
          <a:graphicData uri="http://schemas.openxmlformats.org/drawingml/2006/table">
            <a:tbl>
              <a:tblPr/>
              <a:tblGrid>
                <a:gridCol w="2558846">
                  <a:extLst>
                    <a:ext uri="{9D8B030D-6E8A-4147-A177-3AD203B41FA5}">
                      <a16:colId xmlns:a16="http://schemas.microsoft.com/office/drawing/2014/main" val="3100473775"/>
                    </a:ext>
                  </a:extLst>
                </a:gridCol>
                <a:gridCol w="417203">
                  <a:extLst>
                    <a:ext uri="{9D8B030D-6E8A-4147-A177-3AD203B41FA5}">
                      <a16:colId xmlns:a16="http://schemas.microsoft.com/office/drawing/2014/main" val="3182459442"/>
                    </a:ext>
                  </a:extLst>
                </a:gridCol>
                <a:gridCol w="417203">
                  <a:extLst>
                    <a:ext uri="{9D8B030D-6E8A-4147-A177-3AD203B41FA5}">
                      <a16:colId xmlns:a16="http://schemas.microsoft.com/office/drawing/2014/main" val="2937727975"/>
                    </a:ext>
                  </a:extLst>
                </a:gridCol>
                <a:gridCol w="417203">
                  <a:extLst>
                    <a:ext uri="{9D8B030D-6E8A-4147-A177-3AD203B41FA5}">
                      <a16:colId xmlns:a16="http://schemas.microsoft.com/office/drawing/2014/main" val="1494268144"/>
                    </a:ext>
                  </a:extLst>
                </a:gridCol>
                <a:gridCol w="417203">
                  <a:extLst>
                    <a:ext uri="{9D8B030D-6E8A-4147-A177-3AD203B41FA5}">
                      <a16:colId xmlns:a16="http://schemas.microsoft.com/office/drawing/2014/main" val="2210056317"/>
                    </a:ext>
                  </a:extLst>
                </a:gridCol>
                <a:gridCol w="417203">
                  <a:extLst>
                    <a:ext uri="{9D8B030D-6E8A-4147-A177-3AD203B41FA5}">
                      <a16:colId xmlns:a16="http://schemas.microsoft.com/office/drawing/2014/main" val="506130017"/>
                    </a:ext>
                  </a:extLst>
                </a:gridCol>
                <a:gridCol w="417203">
                  <a:extLst>
                    <a:ext uri="{9D8B030D-6E8A-4147-A177-3AD203B41FA5}">
                      <a16:colId xmlns:a16="http://schemas.microsoft.com/office/drawing/2014/main" val="4008130696"/>
                    </a:ext>
                  </a:extLst>
                </a:gridCol>
                <a:gridCol w="417203">
                  <a:extLst>
                    <a:ext uri="{9D8B030D-6E8A-4147-A177-3AD203B41FA5}">
                      <a16:colId xmlns:a16="http://schemas.microsoft.com/office/drawing/2014/main" val="2191918662"/>
                    </a:ext>
                  </a:extLst>
                </a:gridCol>
                <a:gridCol w="417203">
                  <a:extLst>
                    <a:ext uri="{9D8B030D-6E8A-4147-A177-3AD203B41FA5}">
                      <a16:colId xmlns:a16="http://schemas.microsoft.com/office/drawing/2014/main" val="721115266"/>
                    </a:ext>
                  </a:extLst>
                </a:gridCol>
                <a:gridCol w="417203">
                  <a:extLst>
                    <a:ext uri="{9D8B030D-6E8A-4147-A177-3AD203B41FA5}">
                      <a16:colId xmlns:a16="http://schemas.microsoft.com/office/drawing/2014/main" val="3670175068"/>
                    </a:ext>
                  </a:extLst>
                </a:gridCol>
                <a:gridCol w="417203">
                  <a:extLst>
                    <a:ext uri="{9D8B030D-6E8A-4147-A177-3AD203B41FA5}">
                      <a16:colId xmlns:a16="http://schemas.microsoft.com/office/drawing/2014/main" val="99332210"/>
                    </a:ext>
                  </a:extLst>
                </a:gridCol>
                <a:gridCol w="417203">
                  <a:extLst>
                    <a:ext uri="{9D8B030D-6E8A-4147-A177-3AD203B41FA5}">
                      <a16:colId xmlns:a16="http://schemas.microsoft.com/office/drawing/2014/main" val="860789298"/>
                    </a:ext>
                  </a:extLst>
                </a:gridCol>
                <a:gridCol w="417203">
                  <a:extLst>
                    <a:ext uri="{9D8B030D-6E8A-4147-A177-3AD203B41FA5}">
                      <a16:colId xmlns:a16="http://schemas.microsoft.com/office/drawing/2014/main" val="1575088814"/>
                    </a:ext>
                  </a:extLst>
                </a:gridCol>
                <a:gridCol w="417203">
                  <a:extLst>
                    <a:ext uri="{9D8B030D-6E8A-4147-A177-3AD203B41FA5}">
                      <a16:colId xmlns:a16="http://schemas.microsoft.com/office/drawing/2014/main" val="3819797807"/>
                    </a:ext>
                  </a:extLst>
                </a:gridCol>
                <a:gridCol w="417203">
                  <a:extLst>
                    <a:ext uri="{9D8B030D-6E8A-4147-A177-3AD203B41FA5}">
                      <a16:colId xmlns:a16="http://schemas.microsoft.com/office/drawing/2014/main" val="339653162"/>
                    </a:ext>
                  </a:extLst>
                </a:gridCol>
                <a:gridCol w="417203">
                  <a:extLst>
                    <a:ext uri="{9D8B030D-6E8A-4147-A177-3AD203B41FA5}">
                      <a16:colId xmlns:a16="http://schemas.microsoft.com/office/drawing/2014/main" val="1921941731"/>
                    </a:ext>
                  </a:extLst>
                </a:gridCol>
                <a:gridCol w="417203">
                  <a:extLst>
                    <a:ext uri="{9D8B030D-6E8A-4147-A177-3AD203B41FA5}">
                      <a16:colId xmlns:a16="http://schemas.microsoft.com/office/drawing/2014/main" val="2025400843"/>
                    </a:ext>
                  </a:extLst>
                </a:gridCol>
                <a:gridCol w="417203">
                  <a:extLst>
                    <a:ext uri="{9D8B030D-6E8A-4147-A177-3AD203B41FA5}">
                      <a16:colId xmlns:a16="http://schemas.microsoft.com/office/drawing/2014/main" val="4100831916"/>
                    </a:ext>
                  </a:extLst>
                </a:gridCol>
                <a:gridCol w="417203">
                  <a:extLst>
                    <a:ext uri="{9D8B030D-6E8A-4147-A177-3AD203B41FA5}">
                      <a16:colId xmlns:a16="http://schemas.microsoft.com/office/drawing/2014/main" val="3915403583"/>
                    </a:ext>
                  </a:extLst>
                </a:gridCol>
                <a:gridCol w="417203">
                  <a:extLst>
                    <a:ext uri="{9D8B030D-6E8A-4147-A177-3AD203B41FA5}">
                      <a16:colId xmlns:a16="http://schemas.microsoft.com/office/drawing/2014/main" val="1656502185"/>
                    </a:ext>
                  </a:extLst>
                </a:gridCol>
                <a:gridCol w="417203">
                  <a:extLst>
                    <a:ext uri="{9D8B030D-6E8A-4147-A177-3AD203B41FA5}">
                      <a16:colId xmlns:a16="http://schemas.microsoft.com/office/drawing/2014/main" val="2442677274"/>
                    </a:ext>
                  </a:extLst>
                </a:gridCol>
                <a:gridCol w="417203">
                  <a:extLst>
                    <a:ext uri="{9D8B030D-6E8A-4147-A177-3AD203B41FA5}">
                      <a16:colId xmlns:a16="http://schemas.microsoft.com/office/drawing/2014/main" val="2677613989"/>
                    </a:ext>
                  </a:extLst>
                </a:gridCol>
                <a:gridCol w="417203">
                  <a:extLst>
                    <a:ext uri="{9D8B030D-6E8A-4147-A177-3AD203B41FA5}">
                      <a16:colId xmlns:a16="http://schemas.microsoft.com/office/drawing/2014/main" val="2474209048"/>
                    </a:ext>
                  </a:extLst>
                </a:gridCol>
              </a:tblGrid>
              <a:tr h="498262"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b"/>
                      <a:r>
                        <a:rPr lang="da-DK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Bestyrelsessammensætninger i KVO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7136471"/>
                  </a:ext>
                </a:extLst>
              </a:tr>
              <a:tr h="355902"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720637"/>
                  </a:ext>
                </a:extLst>
              </a:tr>
              <a:tr h="35590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Allesø Vandværk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284494"/>
                  </a:ext>
                </a:extLst>
              </a:tr>
              <a:tr h="35590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Bellinge- Vest Vandværk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847245"/>
                  </a:ext>
                </a:extLst>
              </a:tr>
              <a:tr h="35590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Bellinge- Øst Vandværk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4517104"/>
                  </a:ext>
                </a:extLst>
              </a:tr>
              <a:tr h="35590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Brændekilde Vandværk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2839727"/>
                  </a:ext>
                </a:extLst>
              </a:tr>
              <a:tr h="35590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Davinde Vandværk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251869"/>
                  </a:ext>
                </a:extLst>
              </a:tr>
              <a:tr h="35590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Fangel Vandværk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809960"/>
                  </a:ext>
                </a:extLst>
              </a:tr>
              <a:tr h="35590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Fraugde-Over Holluf Vandværk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3147875"/>
                  </a:ext>
                </a:extLst>
              </a:tr>
              <a:tr h="35590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Højby Vandværk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401757"/>
                  </a:ext>
                </a:extLst>
              </a:tr>
              <a:tr h="35590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Lindved Vandværk (Nedlagt)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470880"/>
                  </a:ext>
                </a:extLst>
              </a:tr>
              <a:tr h="35590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Søhus Vandværk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347024"/>
                  </a:ext>
                </a:extLst>
              </a:tr>
              <a:tr h="35590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DIN Vandforsyning Næsby-Tarup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715475"/>
                  </a:ext>
                </a:extLst>
              </a:tr>
              <a:tr h="35590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Tarup Vandværk (Fusion  NV)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70287"/>
                  </a:ext>
                </a:extLst>
              </a:tr>
              <a:tr h="35590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Næsby Vandværk (Fusion TV)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365468"/>
                  </a:ext>
                </a:extLst>
              </a:tr>
              <a:tr h="35590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VandCenter Syd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784414"/>
                  </a:ext>
                </a:extLst>
              </a:tr>
              <a:tr h="355902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Spedsbjerg Vandværk (Nedlagt)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260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793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C7FC4-6DAB-4C46-AD58-950C5EB04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8. Eventuelt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70E72A5-B5FA-4B5F-8811-31DC907EC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9496" y="2636912"/>
            <a:ext cx="11188824" cy="3963016"/>
          </a:xfrm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0576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felt 10">
            <a:extLst>
              <a:ext uri="{FF2B5EF4-FFF2-40B4-BE49-F238E27FC236}">
                <a16:creationId xmlns:a16="http://schemas.microsoft.com/office/drawing/2014/main" id="{82EF396F-F7D1-45E6-B276-892CE2562C08}"/>
              </a:ext>
            </a:extLst>
          </p:cNvPr>
          <p:cNvSpPr txBox="1"/>
          <p:nvPr/>
        </p:nvSpPr>
        <p:spPr>
          <a:xfrm>
            <a:off x="1415480" y="1340768"/>
            <a:ext cx="9433048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>
              <a:spcBef>
                <a:spcPts val="500"/>
              </a:spcBef>
              <a:spcAft>
                <a:spcPts val="500"/>
              </a:spcAft>
            </a:pPr>
            <a:r>
              <a:rPr lang="da-DK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 starter mødet med faglige indlæg fra: </a:t>
            </a:r>
            <a:endParaRPr lang="da-DK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Bef>
                <a:spcPts val="500"/>
              </a:spcBef>
              <a:spcAft>
                <a:spcPts val="500"/>
              </a:spcAft>
            </a:pPr>
            <a:endParaRPr lang="da-DK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Bef>
                <a:spcPts val="500"/>
              </a:spcBef>
              <a:spcAft>
                <a:spcPts val="500"/>
              </a:spcAft>
            </a:pPr>
            <a:r>
              <a:rPr lang="da-DK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Finn Mollerup</a:t>
            </a:r>
            <a:r>
              <a:rPr lang="da-DK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da-DK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Kulfilter</a:t>
            </a:r>
            <a:r>
              <a:rPr lang="da-DK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på kildeplads</a:t>
            </a:r>
            <a:r>
              <a:rPr lang="da-DK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da-D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Bef>
                <a:spcPts val="500"/>
              </a:spcBef>
              <a:spcAft>
                <a:spcPts val="500"/>
              </a:spcAft>
            </a:pPr>
            <a:endParaRPr lang="da-DK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Bef>
                <a:spcPts val="500"/>
              </a:spcBef>
              <a:spcAft>
                <a:spcPts val="500"/>
              </a:spcAft>
            </a:pPr>
            <a:r>
              <a:rPr lang="da-DK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Charlotte </a:t>
            </a:r>
            <a:r>
              <a:rPr lang="da-DK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Hammenshøj</a:t>
            </a:r>
            <a:r>
              <a:rPr lang="da-DK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da-DK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AMTech</a:t>
            </a:r>
            <a:r>
              <a:rPr lang="da-DK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kalkknuser</a:t>
            </a:r>
            <a:r>
              <a:rPr lang="da-DK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hangingPunct="0">
              <a:spcBef>
                <a:spcPts val="500"/>
              </a:spcBef>
              <a:spcAft>
                <a:spcPts val="500"/>
              </a:spcAft>
            </a:pPr>
            <a:r>
              <a:rPr lang="da-DK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Poul Rasmussen</a:t>
            </a:r>
            <a:endParaRPr lang="da-DK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Bef>
                <a:spcPts val="500"/>
              </a:spcBef>
              <a:spcAft>
                <a:spcPts val="500"/>
              </a:spcAft>
            </a:pPr>
            <a:endParaRPr lang="da-D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75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A40581-09E3-4D32-B567-086995288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a-DK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da-DK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da-DK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da-DK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da-DK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da-DK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da-DK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da-DK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da-DK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da-DK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da-DK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da-DK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da-DK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da-DK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da-DK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da-DK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da-DK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da-DK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a-DK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Efter de faglige indlæg er der spisning i kantinen</a:t>
            </a:r>
            <a:b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85888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9336" y="116632"/>
            <a:ext cx="11665296" cy="6336703"/>
          </a:xfrm>
        </p:spPr>
        <p:txBody>
          <a:bodyPr/>
          <a:lstStyle/>
          <a:p>
            <a:pPr marL="0" lvl="0" indent="0" algn="ctr" hangingPunct="0">
              <a:spcBef>
                <a:spcPts val="900"/>
              </a:spcBef>
              <a:spcAft>
                <a:spcPts val="0"/>
              </a:spcAft>
              <a:buNone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da-DK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hangingPunct="0">
              <a:spcBef>
                <a:spcPts val="900"/>
              </a:spcBef>
              <a:buNone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4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Indlæg fra Odense Kommune:</a:t>
            </a:r>
            <a:endParaRPr lang="da-DK" sz="4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 hangingPunct="0">
              <a:spcBef>
                <a:spcPts val="900"/>
              </a:spcBef>
              <a:spcAft>
                <a:spcPts val="0"/>
              </a:spcAft>
              <a:buNone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da-DK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 hangingPunct="0">
              <a:spcBef>
                <a:spcPts val="900"/>
              </a:spcBef>
              <a:spcAft>
                <a:spcPts val="0"/>
              </a:spcAft>
              <a:buNone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da-DK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 hangingPunct="0">
              <a:spcBef>
                <a:spcPts val="900"/>
              </a:spcBef>
              <a:spcAft>
                <a:spcPts val="0"/>
              </a:spcAft>
              <a:buNone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da-DK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 hangingPunct="0">
              <a:spcBef>
                <a:spcPts val="900"/>
              </a:spcBef>
              <a:spcAft>
                <a:spcPts val="0"/>
              </a:spcAft>
              <a:buNone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Orientering om status for BNBOer samt nye indsatsplaner. 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490" indent="0" algn="just" hangingPunct="0">
              <a:buNone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</a:t>
            </a:r>
          </a:p>
          <a:p>
            <a:pPr marL="453390" algn="just" hangingPunct="0"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da-DK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3390" algn="just" hangingPunct="0"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hangingPunct="0">
              <a:spcBef>
                <a:spcPts val="500"/>
              </a:spcBef>
              <a:buNone/>
            </a:pPr>
            <a:r>
              <a:rPr lang="da-DK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Ny drikkevands </a:t>
            </a:r>
            <a:r>
              <a:rPr lang="da-DK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bekendtgørrelse</a:t>
            </a:r>
            <a:r>
              <a:rPr lang="da-DK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samt status for pesticidfund, mm.                                                    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indent="0" hangingPunct="0">
              <a:spcAft>
                <a:spcPts val="500"/>
              </a:spcAft>
              <a:buNone/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</a:t>
            </a:r>
          </a:p>
          <a:p>
            <a:pPr hangingPunct="0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55816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Valg af dirigent.</a:t>
            </a:r>
          </a:p>
        </p:txBody>
      </p:sp>
      <p:pic>
        <p:nvPicPr>
          <p:cNvPr id="1026" name="Picture 2" descr="C:\Users\Aksel\AppData\Local\Microsoft\Windows\Temporary Internet Files\Content.IE5\GFMASN48\MC900240647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2138" y="1340769"/>
            <a:ext cx="6258199" cy="4881395"/>
          </a:xfrm>
          <a:prstGeom prst="rect">
            <a:avLst/>
          </a:prstGeom>
          <a:noFill/>
        </p:spPr>
      </p:pic>
      <p:sp>
        <p:nvSpPr>
          <p:cNvPr id="5" name="Opadgående pil 4">
            <a:hlinkClick r:id="rId4" action="ppaction://hlinksldjump"/>
          </p:cNvPr>
          <p:cNvSpPr/>
          <p:nvPr/>
        </p:nvSpPr>
        <p:spPr>
          <a:xfrm>
            <a:off x="11340084" y="5589240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FFE428F8-53CA-4409-AFE5-E87972D36FDD}"/>
              </a:ext>
            </a:extLst>
          </p:cNvPr>
          <p:cNvSpPr txBox="1"/>
          <p:nvPr/>
        </p:nvSpPr>
        <p:spPr>
          <a:xfrm>
            <a:off x="1199456" y="312762"/>
            <a:ext cx="10081120" cy="6232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/>
            <a:r>
              <a:rPr lang="da-DK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Dagsorden ved ordinært repræsentantskabsmøde:</a:t>
            </a:r>
            <a:endParaRPr lang="da-DK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dirigent.</a:t>
            </a:r>
            <a:endParaRPr lang="da-D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Bestyrelsens beretning. </a:t>
            </a:r>
            <a:endParaRPr lang="da-D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action="ppaction://hlinksldjump"/>
              </a:rPr>
              <a:t>Det reviderede regnskab forelægges til godkendelse. </a:t>
            </a:r>
            <a:endParaRPr lang="da-D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Budget og kontingent for det/de kommende år forelægges til godkendelse.</a:t>
            </a:r>
            <a:endParaRPr lang="da-D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Behandling af indkomne forslag. </a:t>
            </a: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(Ingen indkomne forslag)</a:t>
            </a: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 action="ppaction://hlinksldjump"/>
              </a:rPr>
              <a:t>Valg af medlemmer og suppleant til bestyrelsen.</a:t>
            </a:r>
          </a:p>
          <a:p>
            <a:pPr marL="2171700" lvl="4" indent="-342900" algn="just" hangingPunct="0">
              <a:spcBef>
                <a:spcPts val="900"/>
              </a:spcBef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hlinkClick r:id="rId3" action="ppaction://hlinksldjump"/>
              </a:rPr>
              <a:t>Claus Orthmann Andersen, Henrik Uhd Markussen og Henning Jensen</a:t>
            </a:r>
            <a:r>
              <a:rPr lang="da-DK" sz="2400" dirty="0">
                <a:latin typeface="Times New Roman" panose="02020603050405020304" pitchFamily="18" charset="0"/>
                <a:ea typeface="Times New Roman" panose="02020603050405020304" pitchFamily="18" charset="0"/>
                <a:hlinkClick r:id="rId3" action="ppaction://hlinksldjump"/>
              </a:rPr>
              <a:t>. (Henning Jensen genopstiller ikke)</a:t>
            </a:r>
            <a:endParaRPr lang="da-D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hlinkClick r:id="rId3" action="ppaction://hlinksldjump"/>
            </a:endParaRPr>
          </a:p>
          <a:p>
            <a:pPr marL="2171700" lvl="4" indent="-342900" algn="just" hangingPunct="0">
              <a:spcBef>
                <a:spcPts val="900"/>
              </a:spcBef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 action="ppaction://hlinksldjump"/>
              </a:rPr>
              <a:t>Forslag til suppleant?</a:t>
            </a:r>
            <a:endParaRPr lang="da-D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Valg af revisor og revisor suppleant.</a:t>
            </a:r>
            <a:endParaRPr lang="da-D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hangingPunct="0">
              <a:spcBef>
                <a:spcPts val="900"/>
              </a:spcBef>
              <a:spcAft>
                <a:spcPts val="0"/>
              </a:spcAft>
              <a:buFont typeface="+mj-lt"/>
              <a:buAutoNum type="arabicParenR"/>
              <a:tabLst>
                <a:tab pos="165735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da-DK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Eventuelt.</a:t>
            </a:r>
            <a:endParaRPr lang="da-DK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/>
            <a:r>
              <a:rPr lang="da-DK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67832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8C9B66-E5BF-4226-9643-17DF797A1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1415"/>
              </a:lnSpc>
            </a:pPr>
            <a:r>
              <a:rPr lang="da-DK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Bestyrelsens beretning v. formand. (Henning Jensen)</a:t>
            </a:r>
            <a:br>
              <a:rPr lang="da-DK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a-D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da-DK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7D88C7-F6E0-409F-A84E-3832A63F8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Dette KVO repræsentantskabsmøde er det </a:t>
            </a:r>
            <a:r>
              <a:rPr lang="da-DK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21</a:t>
            </a:r>
            <a:r>
              <a:rPr lang="da-D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ordinære siden stiftelsen i 2001. Vi har i denne periode afholdt 2 bestyrelsesmøder siden sidste ordinære repræsentantskabsmøde</a:t>
            </a:r>
            <a:r>
              <a:rPr lang="da-DK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da-DK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da-DK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11720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59CA38BF-8661-4E5F-AB84-8A364654BB43}"/>
              </a:ext>
            </a:extLst>
          </p:cNvPr>
          <p:cNvSpPr txBox="1"/>
          <p:nvPr/>
        </p:nvSpPr>
        <p:spPr>
          <a:xfrm>
            <a:off x="191344" y="2060848"/>
            <a:ext cx="1130525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Konstituering af bestyrelsen som følger:	</a:t>
            </a:r>
          </a:p>
          <a:p>
            <a:endParaRPr lang="da-DK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274445" indent="97155"/>
            <a:r>
              <a:rPr lang="da-D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Formand.:	Henning Jensen, </a:t>
            </a:r>
            <a:r>
              <a:rPr lang="da-DK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DIN Vandforsyning Næsby-Tarup</a:t>
            </a:r>
            <a:r>
              <a:rPr lang="da-D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1274445" indent="97155"/>
            <a:endParaRPr lang="da-DK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274445" indent="97155"/>
            <a:r>
              <a:rPr lang="da-D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Næstformand.:	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Claus Orthmann Andersen, Højby Vandværk.</a:t>
            </a:r>
          </a:p>
          <a:p>
            <a:pPr marL="1274445" indent="97155"/>
            <a:endParaRPr lang="da-DK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274445" indent="97155"/>
            <a:r>
              <a:rPr lang="da-D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Kasserer.:		Henrik Uhd Markussen, VCS.</a:t>
            </a:r>
          </a:p>
          <a:p>
            <a:pPr marL="1274445" indent="97155"/>
            <a:endParaRPr lang="da-DK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371600"/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Best. </a:t>
            </a:r>
            <a:r>
              <a:rPr lang="da-D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Medlem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.:	Mogens Schlotfeldt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Bellinge Vandforsyning.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1371600"/>
            <a:endParaRPr lang="da-DK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274445" indent="97155"/>
            <a:r>
              <a:rPr lang="da-DK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Sekretær.:		Niels Andersen, Allesø Vandværk.	</a:t>
            </a:r>
            <a:endParaRPr lang="da-DK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da-DK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06422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23A4AF0-7ED7-49DE-AB1B-6F38A4840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4624"/>
            <a:ext cx="10972800" cy="6696744"/>
          </a:xfrm>
        </p:spPr>
        <p:txBody>
          <a:bodyPr>
            <a:noAutofit/>
          </a:bodyPr>
          <a:lstStyle/>
          <a:p>
            <a:r>
              <a:rPr lang="da-DK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Evaluering af repræsentantskabsmøde 2019:</a:t>
            </a:r>
          </a:p>
          <a:p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Regulativ for Vandværker i Odense Kommune:</a:t>
            </a:r>
          </a:p>
          <a:p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Brandhane status beredskab Fyn:</a:t>
            </a:r>
          </a:p>
          <a:p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 LER-lov (LER 2.0) trådte i kraft 1. juli 2019:</a:t>
            </a:r>
          </a:p>
          <a:p>
            <a:endParaRPr lang="da-DK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 b</a:t>
            </a:r>
            <a:r>
              <a:rPr lang="da-DK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ogføringslov:</a:t>
            </a:r>
          </a:p>
          <a:p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Fremtidige projekter i KVO:</a:t>
            </a:r>
          </a:p>
          <a:p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a-DK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Hjemmeside: </a:t>
            </a:r>
            <a:r>
              <a:rPr lang="da-DK" sz="24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kvodense.dk</a:t>
            </a:r>
            <a:r>
              <a:rPr lang="da-DK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pPr marL="0" indent="0">
              <a:buNone/>
            </a:pP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a-DK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4047381985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A3D0E69DB2C8747AC7D06AAFAF441F8" ma:contentTypeVersion="14" ma:contentTypeDescription="Opret et nyt dokument." ma:contentTypeScope="" ma:versionID="4c20eaa370d28621b6870911b8b45205">
  <xsd:schema xmlns:xsd="http://www.w3.org/2001/XMLSchema" xmlns:xs="http://www.w3.org/2001/XMLSchema" xmlns:p="http://schemas.microsoft.com/office/2006/metadata/properties" xmlns:ns2="fcd2fef3-5710-459b-9daa-3604a24cd156" xmlns:ns3="af239d8a-b15d-4522-a310-82987d829df4" targetNamespace="http://schemas.microsoft.com/office/2006/metadata/properties" ma:root="true" ma:fieldsID="38b2dfb18b1963b9178e387d46ffd2d7" ns2:_="" ns3:_="">
    <xsd:import namespace="fcd2fef3-5710-459b-9daa-3604a24cd156"/>
    <xsd:import namespace="af239d8a-b15d-4522-a310-82987d829d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d2fef3-5710-459b-9daa-3604a24cd1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ledmærker" ma:readOnly="false" ma:fieldId="{5cf76f15-5ced-4ddc-b409-7134ff3c332f}" ma:taxonomyMulti="true" ma:sspId="ff0cfafe-c4cb-4803-b43c-89d121153f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239d8a-b15d-4522-a310-82987d829df4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9acce73d-44c2-4473-bfd6-ac3009e1559f}" ma:internalName="TaxCatchAll" ma:showField="CatchAllData" ma:web="af239d8a-b15d-4522-a310-82987d829d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D2DA16-2E05-4B6C-BE95-A6652D38BD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CC8E25-1522-4D1A-A223-1077BF1C25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d2fef3-5710-459b-9daa-3604a24cd156"/>
    <ds:schemaRef ds:uri="af239d8a-b15d-4522-a310-82987d829d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3679</TotalTime>
  <Words>997</Words>
  <Application>Microsoft Office PowerPoint</Application>
  <PresentationFormat>Widescreen</PresentationFormat>
  <Paragraphs>394</Paragraphs>
  <Slides>18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Kontortema</vt:lpstr>
      <vt:lpstr>Repræsentantskabsmøde i KVO   Onsdag den 26. april 2023 kl. 18:00 på VCS. Vandværksvej 7).     </vt:lpstr>
      <vt:lpstr>PowerPoint-præsentation</vt:lpstr>
      <vt:lpstr>                  Efter de faglige indlæg er der spisning i kantinen </vt:lpstr>
      <vt:lpstr>PowerPoint-præsentation</vt:lpstr>
      <vt:lpstr>Valg af dirigent.</vt:lpstr>
      <vt:lpstr>PowerPoint-præsentation</vt:lpstr>
      <vt:lpstr>Bestyrelsens beretning v. formand. (Henning Jensen)  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Valg til bestyrelsen</vt:lpstr>
      <vt:lpstr>PowerPoint-præsentation</vt:lpstr>
      <vt:lpstr>8. Eventuelt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Repræsentantskabsmøde i KVO     Torsdag den 14. april 2011 kl. 19:00     på Ejby Mølle - Ejby Møllevej 22.</dc:title>
  <dc:creator>Aksel</dc:creator>
  <cp:lastModifiedBy>Henning Jensen | DIN Vandforsyning</cp:lastModifiedBy>
  <cp:revision>202</cp:revision>
  <cp:lastPrinted>2021-06-16T13:31:59Z</cp:lastPrinted>
  <dcterms:created xsi:type="dcterms:W3CDTF">2011-04-05T15:35:32Z</dcterms:created>
  <dcterms:modified xsi:type="dcterms:W3CDTF">2023-04-25T12:35:27Z</dcterms:modified>
</cp:coreProperties>
</file>